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83" r:id="rId3"/>
    <p:sldId id="429" r:id="rId4"/>
    <p:sldId id="443" r:id="rId5"/>
    <p:sldId id="430" r:id="rId6"/>
    <p:sldId id="431" r:id="rId7"/>
    <p:sldId id="453" r:id="rId8"/>
    <p:sldId id="452" r:id="rId9"/>
    <p:sldId id="455" r:id="rId10"/>
    <p:sldId id="454" r:id="rId11"/>
    <p:sldId id="432" r:id="rId12"/>
    <p:sldId id="444" r:id="rId13"/>
    <p:sldId id="448" r:id="rId14"/>
    <p:sldId id="433" r:id="rId15"/>
    <p:sldId id="445" r:id="rId16"/>
    <p:sldId id="447" r:id="rId17"/>
    <p:sldId id="451" r:id="rId18"/>
    <p:sldId id="450" r:id="rId19"/>
    <p:sldId id="449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90" autoAdjust="0"/>
    <p:restoredTop sz="96127" autoAdjust="0"/>
  </p:normalViewPr>
  <p:slideViewPr>
    <p:cSldViewPr>
      <p:cViewPr>
        <p:scale>
          <a:sx n="100" d="100"/>
          <a:sy n="100" d="100"/>
        </p:scale>
        <p:origin x="-96" y="-5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1027E-FD26-4005-959D-7B4DDF3FA2CB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56996-2940-4416-A1B9-45A59BCDAD3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24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56996-2940-4416-A1B9-45A59BCDAD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94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0F123540-25C6-43C8-9CBE-158EF628FBD0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10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C14763EA-CC24-41BE-9507-1CF83BC96EC5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11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C14763EA-CC24-41BE-9507-1CF83BC96EC5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12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C14763EA-CC24-41BE-9507-1CF83BC96EC5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13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45EF092E-6E90-4686-87AD-6A947D3F1892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14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45EF092E-6E90-4686-87AD-6A947D3F1892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15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45EF092E-6E90-4686-87AD-6A947D3F1892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16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45EF092E-6E90-4686-87AD-6A947D3F1892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17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45EF092E-6E90-4686-87AD-6A947D3F1892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18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45EF092E-6E90-4686-87AD-6A947D3F1892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19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58C1D828-0C0C-4744-B460-6DC37B2D5E77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6A5940FF-FB76-4E18-8853-CB988298FA2C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6A5940FF-FB76-4E18-8853-CB988298FA2C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619D3DD5-4C90-4CC3-9B7B-3A2C732587C3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0F123540-25C6-43C8-9CBE-158EF628FBD0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0F123540-25C6-43C8-9CBE-158EF628FBD0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0F123540-25C6-43C8-9CBE-158EF628FBD0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0F123540-25C6-43C8-9CBE-158EF628FBD0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59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93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3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94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2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4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80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4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27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57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86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5B90-5919-426D-9FC7-4414B1939A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28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.w.a.m.v.overveld@tue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v.a.j.borghuis@tue.n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core Course on Modeling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2228850"/>
          </a:xfrm>
        </p:spPr>
        <p:txBody>
          <a:bodyPr>
            <a:normAutofit/>
          </a:bodyPr>
          <a:lstStyle/>
          <a:p>
            <a:r>
              <a:rPr lang="nl-NL" sz="1600" dirty="0" err="1"/>
              <a:t>Introduction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Modeling</a:t>
            </a:r>
          </a:p>
          <a:p>
            <a:r>
              <a:rPr lang="nl-NL" sz="1600" dirty="0"/>
              <a:t>0LAB0 0LBB0 0LCB0 </a:t>
            </a:r>
            <a:r>
              <a:rPr lang="nl-NL" sz="1600" dirty="0" smtClean="0"/>
              <a:t>0LDB0</a:t>
            </a:r>
          </a:p>
          <a:p>
            <a:r>
              <a:rPr lang="nl-NL" sz="1600" dirty="0" smtClean="0">
                <a:hlinkClick r:id="rId3"/>
              </a:rPr>
              <a:t>c.w.a.m.v.overveld@tue.nl</a:t>
            </a:r>
            <a:endParaRPr lang="nl-NL" sz="1600" dirty="0"/>
          </a:p>
          <a:p>
            <a:r>
              <a:rPr lang="nl-NL" sz="1600" dirty="0" smtClean="0">
                <a:hlinkClick r:id="rId4"/>
              </a:rPr>
              <a:t>v.a.j.borghuis@tue.nl</a:t>
            </a:r>
            <a:r>
              <a:rPr lang="nl-NL" sz="1600" dirty="0" smtClean="0"/>
              <a:t> </a:t>
            </a:r>
          </a:p>
          <a:p>
            <a:endParaRPr lang="nl-NL" sz="1600" dirty="0"/>
          </a:p>
          <a:p>
            <a:r>
              <a:rPr lang="nl-NL" sz="1600" smtClean="0"/>
              <a:t>S.24</a:t>
            </a:r>
            <a:endParaRPr lang="en-US" sz="1600" dirty="0"/>
          </a:p>
          <a:p>
            <a:endParaRPr lang="nl-N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24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5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6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brightnessContrast brigh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778" b="34074"/>
          <a:stretch/>
        </p:blipFill>
        <p:spPr>
          <a:xfrm>
            <a:off x="0" y="-26640"/>
            <a:ext cx="9144000" cy="5174296"/>
          </a:xfrm>
          <a:prstGeom prst="rect">
            <a:avLst/>
          </a:prstGeom>
        </p:spPr>
      </p:pic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30726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47821" name="Text Box 13"/>
          <p:cNvSpPr txBox="1">
            <a:spLocks noChangeArrowheads="1"/>
          </p:cNvSpPr>
          <p:nvPr/>
        </p:nvSpPr>
        <p:spPr bwMode="auto">
          <a:xfrm>
            <a:off x="194400" y="914400"/>
            <a:ext cx="806442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Only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non-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dominated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solutions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are relevant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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dominance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allows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</a:t>
            </a:r>
            <a:r>
              <a:rPr lang="nl-NL" sz="28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pruning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cat.-I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space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</a:p>
          <a:p>
            <a:pPr algn="l" eaLnBrk="1" hangingPunct="1">
              <a:buFontTx/>
              <a:buNone/>
            </a:pP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non-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dominated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solutions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smaller with more cat.-II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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nr. of cat.-II </a:t>
            </a:r>
            <a:r>
              <a:rPr lang="nl-NL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should</a:t>
            </a:r>
            <a:r>
              <a:rPr lang="nl-NL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</a:t>
            </a:r>
            <a:r>
              <a:rPr lang="nl-NL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small 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otherwise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there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are few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dominated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solutions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echthoek 3"/>
          <p:cNvSpPr/>
          <p:nvPr/>
        </p:nvSpPr>
        <p:spPr>
          <a:xfrm rot="5400000">
            <a:off x="6786790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http://www.morguefile.com/archive/display/50363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6911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Cat.-II –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space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dominance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772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31750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51914" name="Text Box 10"/>
          <p:cNvSpPr txBox="1">
            <a:spLocks noChangeArrowheads="1"/>
          </p:cNvSpPr>
          <p:nvPr/>
        </p:nvSpPr>
        <p:spPr bwMode="auto">
          <a:xfrm>
            <a:off x="194400" y="914400"/>
            <a:ext cx="8136432" cy="345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cat.-II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space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dominated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areas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are half-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infinite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regions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bounded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by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iso-coordinate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lines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planes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</a:p>
          <a:p>
            <a:pPr algn="l" eaLnBrk="1" hangingPunct="1">
              <a:buFontTx/>
              <a:buNone/>
            </a:pP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Solutions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falling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these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regions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are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dominated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ignored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cat.-I-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space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exploration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</a:p>
          <a:p>
            <a:pPr algn="l" eaLnBrk="1" hangingPunct="1">
              <a:buFontTx/>
              <a:buNone/>
            </a:pP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Non-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dominated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solutions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form the </a:t>
            </a:r>
            <a:r>
              <a:rPr lang="nl-NL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Pareto front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nl-N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spcAft>
                <a:spcPts val="200"/>
              </a:spcAft>
              <a:buFontTx/>
              <a:buNone/>
            </a:pPr>
            <a:endParaRPr lang="nl-NL" sz="2000" dirty="0">
              <a:latin typeface="+mn-lt"/>
            </a:endParaRPr>
          </a:p>
        </p:txBody>
      </p:sp>
      <p:grpSp>
        <p:nvGrpSpPr>
          <p:cNvPr id="35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36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7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6911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Trade-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offs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Pareto front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750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251917" name="Picture 13" descr="640px-Front_pare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546" y="968623"/>
            <a:ext cx="4787900" cy="269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220171" y="996007"/>
            <a:ext cx="1670050" cy="1269206"/>
            <a:chOff x="4694" y="1094"/>
            <a:chExt cx="1052" cy="1066"/>
          </a:xfrm>
        </p:grpSpPr>
        <p:sp>
          <p:nvSpPr>
            <p:cNvPr id="31776" name="Freeform 14"/>
            <p:cNvSpPr>
              <a:spLocks/>
            </p:cNvSpPr>
            <p:nvPr/>
          </p:nvSpPr>
          <p:spPr bwMode="auto">
            <a:xfrm>
              <a:off x="4694" y="1094"/>
              <a:ext cx="1052" cy="1066"/>
            </a:xfrm>
            <a:custGeom>
              <a:avLst/>
              <a:gdLst>
                <a:gd name="T0" fmla="*/ 0 w 1052"/>
                <a:gd name="T1" fmla="*/ 159 h 1066"/>
                <a:gd name="T2" fmla="*/ 0 w 1052"/>
                <a:gd name="T3" fmla="*/ 1066 h 1066"/>
                <a:gd name="T4" fmla="*/ 908 w 1052"/>
                <a:gd name="T5" fmla="*/ 1066 h 1066"/>
                <a:gd name="T6" fmla="*/ 862 w 1052"/>
                <a:gd name="T7" fmla="*/ 703 h 1066"/>
                <a:gd name="T8" fmla="*/ 953 w 1052"/>
                <a:gd name="T9" fmla="*/ 431 h 1066"/>
                <a:gd name="T10" fmla="*/ 817 w 1052"/>
                <a:gd name="T11" fmla="*/ 250 h 1066"/>
                <a:gd name="T12" fmla="*/ 817 w 1052"/>
                <a:gd name="T13" fmla="*/ 23 h 1066"/>
                <a:gd name="T14" fmla="*/ 635 w 1052"/>
                <a:gd name="T15" fmla="*/ 159 h 1066"/>
                <a:gd name="T16" fmla="*/ 227 w 1052"/>
                <a:gd name="T17" fmla="*/ 113 h 1066"/>
                <a:gd name="T18" fmla="*/ 0 w 1052"/>
                <a:gd name="T19" fmla="*/ 159 h 10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52"/>
                <a:gd name="T31" fmla="*/ 0 h 1066"/>
                <a:gd name="T32" fmla="*/ 1052 w 1052"/>
                <a:gd name="T33" fmla="*/ 1066 h 10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52" h="1066">
                  <a:moveTo>
                    <a:pt x="0" y="159"/>
                  </a:moveTo>
                  <a:lnTo>
                    <a:pt x="0" y="1066"/>
                  </a:lnTo>
                  <a:lnTo>
                    <a:pt x="908" y="1066"/>
                  </a:lnTo>
                  <a:cubicBezTo>
                    <a:pt x="1052" y="1005"/>
                    <a:pt x="855" y="809"/>
                    <a:pt x="862" y="703"/>
                  </a:cubicBezTo>
                  <a:cubicBezTo>
                    <a:pt x="869" y="597"/>
                    <a:pt x="960" y="506"/>
                    <a:pt x="953" y="431"/>
                  </a:cubicBezTo>
                  <a:cubicBezTo>
                    <a:pt x="946" y="356"/>
                    <a:pt x="840" y="318"/>
                    <a:pt x="817" y="250"/>
                  </a:cubicBezTo>
                  <a:cubicBezTo>
                    <a:pt x="794" y="182"/>
                    <a:pt x="847" y="38"/>
                    <a:pt x="817" y="23"/>
                  </a:cubicBezTo>
                  <a:cubicBezTo>
                    <a:pt x="787" y="8"/>
                    <a:pt x="733" y="144"/>
                    <a:pt x="635" y="159"/>
                  </a:cubicBezTo>
                  <a:cubicBezTo>
                    <a:pt x="537" y="174"/>
                    <a:pt x="333" y="113"/>
                    <a:pt x="227" y="113"/>
                  </a:cubicBezTo>
                  <a:cubicBezTo>
                    <a:pt x="121" y="113"/>
                    <a:pt x="38" y="0"/>
                    <a:pt x="0" y="159"/>
                  </a:cubicBezTo>
                  <a:close/>
                </a:path>
              </a:pathLst>
            </a:custGeom>
            <a:solidFill>
              <a:srgbClr val="CCFFCC">
                <a:alpha val="8588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7" name="Line 16"/>
            <p:cNvSpPr>
              <a:spLocks noChangeShapeType="1"/>
            </p:cNvSpPr>
            <p:nvPr/>
          </p:nvSpPr>
          <p:spPr bwMode="auto">
            <a:xfrm>
              <a:off x="4694" y="2160"/>
              <a:ext cx="86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8" name="Line 17"/>
            <p:cNvSpPr>
              <a:spLocks noChangeShapeType="1"/>
            </p:cNvSpPr>
            <p:nvPr/>
          </p:nvSpPr>
          <p:spPr bwMode="auto">
            <a:xfrm flipV="1">
              <a:off x="4694" y="1298"/>
              <a:ext cx="0" cy="86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566246" y="1471564"/>
            <a:ext cx="1670050" cy="1269206"/>
            <a:chOff x="4694" y="1094"/>
            <a:chExt cx="1052" cy="1066"/>
          </a:xfrm>
        </p:grpSpPr>
        <p:sp>
          <p:nvSpPr>
            <p:cNvPr id="31773" name="Freeform 24"/>
            <p:cNvSpPr>
              <a:spLocks/>
            </p:cNvSpPr>
            <p:nvPr/>
          </p:nvSpPr>
          <p:spPr bwMode="auto">
            <a:xfrm>
              <a:off x="4694" y="1094"/>
              <a:ext cx="1052" cy="1066"/>
            </a:xfrm>
            <a:custGeom>
              <a:avLst/>
              <a:gdLst>
                <a:gd name="T0" fmla="*/ 0 w 1052"/>
                <a:gd name="T1" fmla="*/ 159 h 1066"/>
                <a:gd name="T2" fmla="*/ 0 w 1052"/>
                <a:gd name="T3" fmla="*/ 1066 h 1066"/>
                <a:gd name="T4" fmla="*/ 908 w 1052"/>
                <a:gd name="T5" fmla="*/ 1066 h 1066"/>
                <a:gd name="T6" fmla="*/ 862 w 1052"/>
                <a:gd name="T7" fmla="*/ 703 h 1066"/>
                <a:gd name="T8" fmla="*/ 953 w 1052"/>
                <a:gd name="T9" fmla="*/ 431 h 1066"/>
                <a:gd name="T10" fmla="*/ 817 w 1052"/>
                <a:gd name="T11" fmla="*/ 250 h 1066"/>
                <a:gd name="T12" fmla="*/ 817 w 1052"/>
                <a:gd name="T13" fmla="*/ 23 h 1066"/>
                <a:gd name="T14" fmla="*/ 635 w 1052"/>
                <a:gd name="T15" fmla="*/ 159 h 1066"/>
                <a:gd name="T16" fmla="*/ 227 w 1052"/>
                <a:gd name="T17" fmla="*/ 113 h 1066"/>
                <a:gd name="T18" fmla="*/ 0 w 1052"/>
                <a:gd name="T19" fmla="*/ 159 h 10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52"/>
                <a:gd name="T31" fmla="*/ 0 h 1066"/>
                <a:gd name="T32" fmla="*/ 1052 w 1052"/>
                <a:gd name="T33" fmla="*/ 1066 h 10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52" h="1066">
                  <a:moveTo>
                    <a:pt x="0" y="159"/>
                  </a:moveTo>
                  <a:lnTo>
                    <a:pt x="0" y="1066"/>
                  </a:lnTo>
                  <a:lnTo>
                    <a:pt x="908" y="1066"/>
                  </a:lnTo>
                  <a:cubicBezTo>
                    <a:pt x="1052" y="1005"/>
                    <a:pt x="855" y="809"/>
                    <a:pt x="862" y="703"/>
                  </a:cubicBezTo>
                  <a:cubicBezTo>
                    <a:pt x="869" y="597"/>
                    <a:pt x="960" y="506"/>
                    <a:pt x="953" y="431"/>
                  </a:cubicBezTo>
                  <a:cubicBezTo>
                    <a:pt x="946" y="356"/>
                    <a:pt x="840" y="318"/>
                    <a:pt x="817" y="250"/>
                  </a:cubicBezTo>
                  <a:cubicBezTo>
                    <a:pt x="794" y="182"/>
                    <a:pt x="847" y="38"/>
                    <a:pt x="817" y="23"/>
                  </a:cubicBezTo>
                  <a:cubicBezTo>
                    <a:pt x="787" y="8"/>
                    <a:pt x="733" y="144"/>
                    <a:pt x="635" y="159"/>
                  </a:cubicBezTo>
                  <a:cubicBezTo>
                    <a:pt x="537" y="174"/>
                    <a:pt x="333" y="113"/>
                    <a:pt x="227" y="113"/>
                  </a:cubicBezTo>
                  <a:cubicBezTo>
                    <a:pt x="121" y="113"/>
                    <a:pt x="38" y="0"/>
                    <a:pt x="0" y="159"/>
                  </a:cubicBezTo>
                  <a:close/>
                </a:path>
              </a:pathLst>
            </a:custGeom>
            <a:solidFill>
              <a:srgbClr val="CCFFCC">
                <a:alpha val="8588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4" name="Line 25"/>
            <p:cNvSpPr>
              <a:spLocks noChangeShapeType="1"/>
            </p:cNvSpPr>
            <p:nvPr/>
          </p:nvSpPr>
          <p:spPr bwMode="auto">
            <a:xfrm>
              <a:off x="4694" y="2160"/>
              <a:ext cx="86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5" name="Line 26"/>
            <p:cNvSpPr>
              <a:spLocks noChangeShapeType="1"/>
            </p:cNvSpPr>
            <p:nvPr/>
          </p:nvSpPr>
          <p:spPr bwMode="auto">
            <a:xfrm flipV="1">
              <a:off x="4694" y="1298"/>
              <a:ext cx="0" cy="86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51931" name="Rectangle 27"/>
          <p:cNvSpPr>
            <a:spLocks noChangeArrowheads="1"/>
          </p:cNvSpPr>
          <p:nvPr/>
        </p:nvSpPr>
        <p:spPr bwMode="auto">
          <a:xfrm>
            <a:off x="3277072" y="3183185"/>
            <a:ext cx="200025" cy="161925"/>
          </a:xfrm>
          <a:prstGeom prst="rect">
            <a:avLst/>
          </a:prstGeom>
          <a:solidFill>
            <a:schemeClr val="accent1"/>
          </a:solidFill>
          <a:ln w="127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nl-NL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372322" y="1111498"/>
            <a:ext cx="2936875" cy="2140744"/>
            <a:chOff x="4694" y="1094"/>
            <a:chExt cx="1052" cy="1066"/>
          </a:xfrm>
        </p:grpSpPr>
        <p:sp>
          <p:nvSpPr>
            <p:cNvPr id="31770" name="Freeform 29"/>
            <p:cNvSpPr>
              <a:spLocks/>
            </p:cNvSpPr>
            <p:nvPr/>
          </p:nvSpPr>
          <p:spPr bwMode="auto">
            <a:xfrm>
              <a:off x="4694" y="1094"/>
              <a:ext cx="1052" cy="1066"/>
            </a:xfrm>
            <a:custGeom>
              <a:avLst/>
              <a:gdLst>
                <a:gd name="T0" fmla="*/ 0 w 1052"/>
                <a:gd name="T1" fmla="*/ 159 h 1066"/>
                <a:gd name="T2" fmla="*/ 0 w 1052"/>
                <a:gd name="T3" fmla="*/ 1066 h 1066"/>
                <a:gd name="T4" fmla="*/ 908 w 1052"/>
                <a:gd name="T5" fmla="*/ 1066 h 1066"/>
                <a:gd name="T6" fmla="*/ 862 w 1052"/>
                <a:gd name="T7" fmla="*/ 703 h 1066"/>
                <a:gd name="T8" fmla="*/ 953 w 1052"/>
                <a:gd name="T9" fmla="*/ 431 h 1066"/>
                <a:gd name="T10" fmla="*/ 817 w 1052"/>
                <a:gd name="T11" fmla="*/ 250 h 1066"/>
                <a:gd name="T12" fmla="*/ 817 w 1052"/>
                <a:gd name="T13" fmla="*/ 23 h 1066"/>
                <a:gd name="T14" fmla="*/ 635 w 1052"/>
                <a:gd name="T15" fmla="*/ 159 h 1066"/>
                <a:gd name="T16" fmla="*/ 227 w 1052"/>
                <a:gd name="T17" fmla="*/ 113 h 1066"/>
                <a:gd name="T18" fmla="*/ 0 w 1052"/>
                <a:gd name="T19" fmla="*/ 159 h 10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52"/>
                <a:gd name="T31" fmla="*/ 0 h 1066"/>
                <a:gd name="T32" fmla="*/ 1052 w 1052"/>
                <a:gd name="T33" fmla="*/ 1066 h 10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52" h="1066">
                  <a:moveTo>
                    <a:pt x="0" y="159"/>
                  </a:moveTo>
                  <a:lnTo>
                    <a:pt x="0" y="1066"/>
                  </a:lnTo>
                  <a:lnTo>
                    <a:pt x="908" y="1066"/>
                  </a:lnTo>
                  <a:cubicBezTo>
                    <a:pt x="1052" y="1005"/>
                    <a:pt x="855" y="809"/>
                    <a:pt x="862" y="703"/>
                  </a:cubicBezTo>
                  <a:cubicBezTo>
                    <a:pt x="869" y="597"/>
                    <a:pt x="960" y="506"/>
                    <a:pt x="953" y="431"/>
                  </a:cubicBezTo>
                  <a:cubicBezTo>
                    <a:pt x="946" y="356"/>
                    <a:pt x="840" y="318"/>
                    <a:pt x="817" y="250"/>
                  </a:cubicBezTo>
                  <a:cubicBezTo>
                    <a:pt x="794" y="182"/>
                    <a:pt x="847" y="38"/>
                    <a:pt x="817" y="23"/>
                  </a:cubicBezTo>
                  <a:cubicBezTo>
                    <a:pt x="787" y="8"/>
                    <a:pt x="733" y="144"/>
                    <a:pt x="635" y="159"/>
                  </a:cubicBezTo>
                  <a:cubicBezTo>
                    <a:pt x="537" y="174"/>
                    <a:pt x="333" y="113"/>
                    <a:pt x="227" y="113"/>
                  </a:cubicBezTo>
                  <a:cubicBezTo>
                    <a:pt x="121" y="113"/>
                    <a:pt x="38" y="0"/>
                    <a:pt x="0" y="159"/>
                  </a:cubicBezTo>
                  <a:close/>
                </a:path>
              </a:pathLst>
            </a:custGeom>
            <a:solidFill>
              <a:srgbClr val="CCFFCC">
                <a:alpha val="8588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1" name="Line 30"/>
            <p:cNvSpPr>
              <a:spLocks noChangeShapeType="1"/>
            </p:cNvSpPr>
            <p:nvPr/>
          </p:nvSpPr>
          <p:spPr bwMode="auto">
            <a:xfrm>
              <a:off x="4694" y="2160"/>
              <a:ext cx="86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2" name="Line 31"/>
            <p:cNvSpPr>
              <a:spLocks noChangeShapeType="1"/>
            </p:cNvSpPr>
            <p:nvPr/>
          </p:nvSpPr>
          <p:spPr bwMode="auto">
            <a:xfrm flipV="1">
              <a:off x="4694" y="1298"/>
              <a:ext cx="0" cy="86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51936" name="Text Box 32"/>
          <p:cNvSpPr txBox="1">
            <a:spLocks noChangeArrowheads="1"/>
          </p:cNvSpPr>
          <p:nvPr/>
        </p:nvSpPr>
        <p:spPr bwMode="auto">
          <a:xfrm>
            <a:off x="2748434" y="3096269"/>
            <a:ext cx="576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>
                <a:latin typeface="Times New Roman" pitchFamily="1" charset="0"/>
              </a:rPr>
              <a:t>D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501034" y="699542"/>
            <a:ext cx="1670050" cy="1269206"/>
            <a:chOff x="4694" y="1094"/>
            <a:chExt cx="1052" cy="1066"/>
          </a:xfrm>
        </p:grpSpPr>
        <p:sp>
          <p:nvSpPr>
            <p:cNvPr id="31767" name="Freeform 20"/>
            <p:cNvSpPr>
              <a:spLocks/>
            </p:cNvSpPr>
            <p:nvPr/>
          </p:nvSpPr>
          <p:spPr bwMode="auto">
            <a:xfrm>
              <a:off x="4694" y="1094"/>
              <a:ext cx="1052" cy="1066"/>
            </a:xfrm>
            <a:custGeom>
              <a:avLst/>
              <a:gdLst>
                <a:gd name="T0" fmla="*/ 0 w 1052"/>
                <a:gd name="T1" fmla="*/ 159 h 1066"/>
                <a:gd name="T2" fmla="*/ 0 w 1052"/>
                <a:gd name="T3" fmla="*/ 1066 h 1066"/>
                <a:gd name="T4" fmla="*/ 908 w 1052"/>
                <a:gd name="T5" fmla="*/ 1066 h 1066"/>
                <a:gd name="T6" fmla="*/ 862 w 1052"/>
                <a:gd name="T7" fmla="*/ 703 h 1066"/>
                <a:gd name="T8" fmla="*/ 953 w 1052"/>
                <a:gd name="T9" fmla="*/ 431 h 1066"/>
                <a:gd name="T10" fmla="*/ 817 w 1052"/>
                <a:gd name="T11" fmla="*/ 250 h 1066"/>
                <a:gd name="T12" fmla="*/ 817 w 1052"/>
                <a:gd name="T13" fmla="*/ 23 h 1066"/>
                <a:gd name="T14" fmla="*/ 635 w 1052"/>
                <a:gd name="T15" fmla="*/ 159 h 1066"/>
                <a:gd name="T16" fmla="*/ 227 w 1052"/>
                <a:gd name="T17" fmla="*/ 113 h 1066"/>
                <a:gd name="T18" fmla="*/ 0 w 1052"/>
                <a:gd name="T19" fmla="*/ 159 h 10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52"/>
                <a:gd name="T31" fmla="*/ 0 h 1066"/>
                <a:gd name="T32" fmla="*/ 1052 w 1052"/>
                <a:gd name="T33" fmla="*/ 1066 h 10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52" h="1066">
                  <a:moveTo>
                    <a:pt x="0" y="159"/>
                  </a:moveTo>
                  <a:lnTo>
                    <a:pt x="0" y="1066"/>
                  </a:lnTo>
                  <a:lnTo>
                    <a:pt x="908" y="1066"/>
                  </a:lnTo>
                  <a:cubicBezTo>
                    <a:pt x="1052" y="1005"/>
                    <a:pt x="855" y="809"/>
                    <a:pt x="862" y="703"/>
                  </a:cubicBezTo>
                  <a:cubicBezTo>
                    <a:pt x="869" y="597"/>
                    <a:pt x="960" y="506"/>
                    <a:pt x="953" y="431"/>
                  </a:cubicBezTo>
                  <a:cubicBezTo>
                    <a:pt x="946" y="356"/>
                    <a:pt x="840" y="318"/>
                    <a:pt x="817" y="250"/>
                  </a:cubicBezTo>
                  <a:cubicBezTo>
                    <a:pt x="794" y="182"/>
                    <a:pt x="847" y="38"/>
                    <a:pt x="817" y="23"/>
                  </a:cubicBezTo>
                  <a:cubicBezTo>
                    <a:pt x="787" y="8"/>
                    <a:pt x="733" y="144"/>
                    <a:pt x="635" y="159"/>
                  </a:cubicBezTo>
                  <a:cubicBezTo>
                    <a:pt x="537" y="174"/>
                    <a:pt x="333" y="113"/>
                    <a:pt x="227" y="113"/>
                  </a:cubicBezTo>
                  <a:cubicBezTo>
                    <a:pt x="121" y="113"/>
                    <a:pt x="38" y="0"/>
                    <a:pt x="0" y="159"/>
                  </a:cubicBezTo>
                  <a:close/>
                </a:path>
              </a:pathLst>
            </a:custGeom>
            <a:solidFill>
              <a:srgbClr val="CCFFCC">
                <a:alpha val="8588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68" name="Line 21"/>
            <p:cNvSpPr>
              <a:spLocks noChangeShapeType="1"/>
            </p:cNvSpPr>
            <p:nvPr/>
          </p:nvSpPr>
          <p:spPr bwMode="auto">
            <a:xfrm>
              <a:off x="4694" y="2160"/>
              <a:ext cx="86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69" name="Line 22"/>
            <p:cNvSpPr>
              <a:spLocks noChangeShapeType="1"/>
            </p:cNvSpPr>
            <p:nvPr/>
          </p:nvSpPr>
          <p:spPr bwMode="auto">
            <a:xfrm flipV="1">
              <a:off x="4694" y="1298"/>
              <a:ext cx="0" cy="86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1765" name="Rectangle 32"/>
          <p:cNvSpPr>
            <a:spLocks noChangeArrowheads="1"/>
          </p:cNvSpPr>
          <p:nvPr/>
        </p:nvSpPr>
        <p:spPr bwMode="auto">
          <a:xfrm>
            <a:off x="2124546" y="2181870"/>
            <a:ext cx="985839" cy="1547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0975" indent="-180975" algn="l"/>
            <a:endParaRPr lang="en-GB"/>
          </a:p>
        </p:txBody>
      </p:sp>
      <p:sp>
        <p:nvSpPr>
          <p:cNvPr id="31766" name="Rectangle 33"/>
          <p:cNvSpPr>
            <a:spLocks noChangeArrowheads="1"/>
          </p:cNvSpPr>
          <p:nvPr/>
        </p:nvSpPr>
        <p:spPr bwMode="auto">
          <a:xfrm>
            <a:off x="3443760" y="3474888"/>
            <a:ext cx="1152525" cy="161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0975" indent="-180975" algn="l"/>
            <a:endParaRPr lang="en-GB"/>
          </a:p>
        </p:txBody>
      </p:sp>
      <p:grpSp>
        <p:nvGrpSpPr>
          <p:cNvPr id="35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36" name="Afbeelding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7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1916" name="Text Box 12"/>
          <p:cNvSpPr txBox="1">
            <a:spLocks noChangeArrowheads="1"/>
          </p:cNvSpPr>
          <p:nvPr/>
        </p:nvSpPr>
        <p:spPr bwMode="auto">
          <a:xfrm>
            <a:off x="194400" y="3599894"/>
            <a:ext cx="8496472" cy="1708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Cat.-II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f1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f2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both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need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minimal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A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 are non-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dominated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C is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dominated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Of A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B, none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dominates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other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endParaRPr lang="nl-NL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spcBef>
                <a:spcPct val="50000"/>
              </a:spcBef>
              <a:buFontTx/>
              <a:buNone/>
            </a:pPr>
            <a:endParaRPr lang="nl-NL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6911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Trade-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offs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Pareto front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14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1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1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31" grpId="0" animBg="1"/>
      <p:bldP spid="251936" grpId="0"/>
      <p:bldP spid="31765" grpId="0" animBg="1"/>
      <p:bldP spid="31766" grpId="0" animBg="1"/>
      <p:bldP spid="2519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251917" name="Picture 13" descr="640px-Front_pare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546" y="968623"/>
            <a:ext cx="4787900" cy="269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220171" y="996007"/>
            <a:ext cx="1670050" cy="1269206"/>
            <a:chOff x="4694" y="1094"/>
            <a:chExt cx="1052" cy="1066"/>
          </a:xfrm>
        </p:grpSpPr>
        <p:sp>
          <p:nvSpPr>
            <p:cNvPr id="31776" name="Freeform 14"/>
            <p:cNvSpPr>
              <a:spLocks/>
            </p:cNvSpPr>
            <p:nvPr/>
          </p:nvSpPr>
          <p:spPr bwMode="auto">
            <a:xfrm>
              <a:off x="4694" y="1094"/>
              <a:ext cx="1052" cy="1066"/>
            </a:xfrm>
            <a:custGeom>
              <a:avLst/>
              <a:gdLst>
                <a:gd name="T0" fmla="*/ 0 w 1052"/>
                <a:gd name="T1" fmla="*/ 159 h 1066"/>
                <a:gd name="T2" fmla="*/ 0 w 1052"/>
                <a:gd name="T3" fmla="*/ 1066 h 1066"/>
                <a:gd name="T4" fmla="*/ 908 w 1052"/>
                <a:gd name="T5" fmla="*/ 1066 h 1066"/>
                <a:gd name="T6" fmla="*/ 862 w 1052"/>
                <a:gd name="T7" fmla="*/ 703 h 1066"/>
                <a:gd name="T8" fmla="*/ 953 w 1052"/>
                <a:gd name="T9" fmla="*/ 431 h 1066"/>
                <a:gd name="T10" fmla="*/ 817 w 1052"/>
                <a:gd name="T11" fmla="*/ 250 h 1066"/>
                <a:gd name="T12" fmla="*/ 817 w 1052"/>
                <a:gd name="T13" fmla="*/ 23 h 1066"/>
                <a:gd name="T14" fmla="*/ 635 w 1052"/>
                <a:gd name="T15" fmla="*/ 159 h 1066"/>
                <a:gd name="T16" fmla="*/ 227 w 1052"/>
                <a:gd name="T17" fmla="*/ 113 h 1066"/>
                <a:gd name="T18" fmla="*/ 0 w 1052"/>
                <a:gd name="T19" fmla="*/ 159 h 10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52"/>
                <a:gd name="T31" fmla="*/ 0 h 1066"/>
                <a:gd name="T32" fmla="*/ 1052 w 1052"/>
                <a:gd name="T33" fmla="*/ 1066 h 10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52" h="1066">
                  <a:moveTo>
                    <a:pt x="0" y="159"/>
                  </a:moveTo>
                  <a:lnTo>
                    <a:pt x="0" y="1066"/>
                  </a:lnTo>
                  <a:lnTo>
                    <a:pt x="908" y="1066"/>
                  </a:lnTo>
                  <a:cubicBezTo>
                    <a:pt x="1052" y="1005"/>
                    <a:pt x="855" y="809"/>
                    <a:pt x="862" y="703"/>
                  </a:cubicBezTo>
                  <a:cubicBezTo>
                    <a:pt x="869" y="597"/>
                    <a:pt x="960" y="506"/>
                    <a:pt x="953" y="431"/>
                  </a:cubicBezTo>
                  <a:cubicBezTo>
                    <a:pt x="946" y="356"/>
                    <a:pt x="840" y="318"/>
                    <a:pt x="817" y="250"/>
                  </a:cubicBezTo>
                  <a:cubicBezTo>
                    <a:pt x="794" y="182"/>
                    <a:pt x="847" y="38"/>
                    <a:pt x="817" y="23"/>
                  </a:cubicBezTo>
                  <a:cubicBezTo>
                    <a:pt x="787" y="8"/>
                    <a:pt x="733" y="144"/>
                    <a:pt x="635" y="159"/>
                  </a:cubicBezTo>
                  <a:cubicBezTo>
                    <a:pt x="537" y="174"/>
                    <a:pt x="333" y="113"/>
                    <a:pt x="227" y="113"/>
                  </a:cubicBezTo>
                  <a:cubicBezTo>
                    <a:pt x="121" y="113"/>
                    <a:pt x="38" y="0"/>
                    <a:pt x="0" y="159"/>
                  </a:cubicBezTo>
                  <a:close/>
                </a:path>
              </a:pathLst>
            </a:custGeom>
            <a:solidFill>
              <a:srgbClr val="CCFFCC">
                <a:alpha val="8588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7" name="Line 16"/>
            <p:cNvSpPr>
              <a:spLocks noChangeShapeType="1"/>
            </p:cNvSpPr>
            <p:nvPr/>
          </p:nvSpPr>
          <p:spPr bwMode="auto">
            <a:xfrm>
              <a:off x="4694" y="2160"/>
              <a:ext cx="86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8" name="Line 17"/>
            <p:cNvSpPr>
              <a:spLocks noChangeShapeType="1"/>
            </p:cNvSpPr>
            <p:nvPr/>
          </p:nvSpPr>
          <p:spPr bwMode="auto">
            <a:xfrm flipV="1">
              <a:off x="4694" y="1298"/>
              <a:ext cx="0" cy="86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566246" y="1471564"/>
            <a:ext cx="1670050" cy="1269206"/>
            <a:chOff x="4694" y="1094"/>
            <a:chExt cx="1052" cy="1066"/>
          </a:xfrm>
        </p:grpSpPr>
        <p:sp>
          <p:nvSpPr>
            <p:cNvPr id="31773" name="Freeform 24"/>
            <p:cNvSpPr>
              <a:spLocks/>
            </p:cNvSpPr>
            <p:nvPr/>
          </p:nvSpPr>
          <p:spPr bwMode="auto">
            <a:xfrm>
              <a:off x="4694" y="1094"/>
              <a:ext cx="1052" cy="1066"/>
            </a:xfrm>
            <a:custGeom>
              <a:avLst/>
              <a:gdLst>
                <a:gd name="T0" fmla="*/ 0 w 1052"/>
                <a:gd name="T1" fmla="*/ 159 h 1066"/>
                <a:gd name="T2" fmla="*/ 0 w 1052"/>
                <a:gd name="T3" fmla="*/ 1066 h 1066"/>
                <a:gd name="T4" fmla="*/ 908 w 1052"/>
                <a:gd name="T5" fmla="*/ 1066 h 1066"/>
                <a:gd name="T6" fmla="*/ 862 w 1052"/>
                <a:gd name="T7" fmla="*/ 703 h 1066"/>
                <a:gd name="T8" fmla="*/ 953 w 1052"/>
                <a:gd name="T9" fmla="*/ 431 h 1066"/>
                <a:gd name="T10" fmla="*/ 817 w 1052"/>
                <a:gd name="T11" fmla="*/ 250 h 1066"/>
                <a:gd name="T12" fmla="*/ 817 w 1052"/>
                <a:gd name="T13" fmla="*/ 23 h 1066"/>
                <a:gd name="T14" fmla="*/ 635 w 1052"/>
                <a:gd name="T15" fmla="*/ 159 h 1066"/>
                <a:gd name="T16" fmla="*/ 227 w 1052"/>
                <a:gd name="T17" fmla="*/ 113 h 1066"/>
                <a:gd name="T18" fmla="*/ 0 w 1052"/>
                <a:gd name="T19" fmla="*/ 159 h 10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52"/>
                <a:gd name="T31" fmla="*/ 0 h 1066"/>
                <a:gd name="T32" fmla="*/ 1052 w 1052"/>
                <a:gd name="T33" fmla="*/ 1066 h 10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52" h="1066">
                  <a:moveTo>
                    <a:pt x="0" y="159"/>
                  </a:moveTo>
                  <a:lnTo>
                    <a:pt x="0" y="1066"/>
                  </a:lnTo>
                  <a:lnTo>
                    <a:pt x="908" y="1066"/>
                  </a:lnTo>
                  <a:cubicBezTo>
                    <a:pt x="1052" y="1005"/>
                    <a:pt x="855" y="809"/>
                    <a:pt x="862" y="703"/>
                  </a:cubicBezTo>
                  <a:cubicBezTo>
                    <a:pt x="869" y="597"/>
                    <a:pt x="960" y="506"/>
                    <a:pt x="953" y="431"/>
                  </a:cubicBezTo>
                  <a:cubicBezTo>
                    <a:pt x="946" y="356"/>
                    <a:pt x="840" y="318"/>
                    <a:pt x="817" y="250"/>
                  </a:cubicBezTo>
                  <a:cubicBezTo>
                    <a:pt x="794" y="182"/>
                    <a:pt x="847" y="38"/>
                    <a:pt x="817" y="23"/>
                  </a:cubicBezTo>
                  <a:cubicBezTo>
                    <a:pt x="787" y="8"/>
                    <a:pt x="733" y="144"/>
                    <a:pt x="635" y="159"/>
                  </a:cubicBezTo>
                  <a:cubicBezTo>
                    <a:pt x="537" y="174"/>
                    <a:pt x="333" y="113"/>
                    <a:pt x="227" y="113"/>
                  </a:cubicBezTo>
                  <a:cubicBezTo>
                    <a:pt x="121" y="113"/>
                    <a:pt x="38" y="0"/>
                    <a:pt x="0" y="159"/>
                  </a:cubicBezTo>
                  <a:close/>
                </a:path>
              </a:pathLst>
            </a:custGeom>
            <a:solidFill>
              <a:srgbClr val="CCFFCC">
                <a:alpha val="8588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4" name="Line 25"/>
            <p:cNvSpPr>
              <a:spLocks noChangeShapeType="1"/>
            </p:cNvSpPr>
            <p:nvPr/>
          </p:nvSpPr>
          <p:spPr bwMode="auto">
            <a:xfrm>
              <a:off x="4694" y="2160"/>
              <a:ext cx="86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5" name="Line 26"/>
            <p:cNvSpPr>
              <a:spLocks noChangeShapeType="1"/>
            </p:cNvSpPr>
            <p:nvPr/>
          </p:nvSpPr>
          <p:spPr bwMode="auto">
            <a:xfrm flipV="1">
              <a:off x="4694" y="1298"/>
              <a:ext cx="0" cy="86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51931" name="Rectangle 27"/>
          <p:cNvSpPr>
            <a:spLocks noChangeArrowheads="1"/>
          </p:cNvSpPr>
          <p:nvPr/>
        </p:nvSpPr>
        <p:spPr bwMode="auto">
          <a:xfrm>
            <a:off x="3277072" y="3183185"/>
            <a:ext cx="200025" cy="161925"/>
          </a:xfrm>
          <a:prstGeom prst="rect">
            <a:avLst/>
          </a:prstGeom>
          <a:solidFill>
            <a:schemeClr val="accent1"/>
          </a:solidFill>
          <a:ln w="127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nl-NL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372322" y="1111498"/>
            <a:ext cx="2936875" cy="2140744"/>
            <a:chOff x="4694" y="1094"/>
            <a:chExt cx="1052" cy="1066"/>
          </a:xfrm>
        </p:grpSpPr>
        <p:sp>
          <p:nvSpPr>
            <p:cNvPr id="31770" name="Freeform 29"/>
            <p:cNvSpPr>
              <a:spLocks/>
            </p:cNvSpPr>
            <p:nvPr/>
          </p:nvSpPr>
          <p:spPr bwMode="auto">
            <a:xfrm>
              <a:off x="4694" y="1094"/>
              <a:ext cx="1052" cy="1066"/>
            </a:xfrm>
            <a:custGeom>
              <a:avLst/>
              <a:gdLst>
                <a:gd name="T0" fmla="*/ 0 w 1052"/>
                <a:gd name="T1" fmla="*/ 159 h 1066"/>
                <a:gd name="T2" fmla="*/ 0 w 1052"/>
                <a:gd name="T3" fmla="*/ 1066 h 1066"/>
                <a:gd name="T4" fmla="*/ 908 w 1052"/>
                <a:gd name="T5" fmla="*/ 1066 h 1066"/>
                <a:gd name="T6" fmla="*/ 862 w 1052"/>
                <a:gd name="T7" fmla="*/ 703 h 1066"/>
                <a:gd name="T8" fmla="*/ 953 w 1052"/>
                <a:gd name="T9" fmla="*/ 431 h 1066"/>
                <a:gd name="T10" fmla="*/ 817 w 1052"/>
                <a:gd name="T11" fmla="*/ 250 h 1066"/>
                <a:gd name="T12" fmla="*/ 817 w 1052"/>
                <a:gd name="T13" fmla="*/ 23 h 1066"/>
                <a:gd name="T14" fmla="*/ 635 w 1052"/>
                <a:gd name="T15" fmla="*/ 159 h 1066"/>
                <a:gd name="T16" fmla="*/ 227 w 1052"/>
                <a:gd name="T17" fmla="*/ 113 h 1066"/>
                <a:gd name="T18" fmla="*/ 0 w 1052"/>
                <a:gd name="T19" fmla="*/ 159 h 10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52"/>
                <a:gd name="T31" fmla="*/ 0 h 1066"/>
                <a:gd name="T32" fmla="*/ 1052 w 1052"/>
                <a:gd name="T33" fmla="*/ 1066 h 10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52" h="1066">
                  <a:moveTo>
                    <a:pt x="0" y="159"/>
                  </a:moveTo>
                  <a:lnTo>
                    <a:pt x="0" y="1066"/>
                  </a:lnTo>
                  <a:lnTo>
                    <a:pt x="908" y="1066"/>
                  </a:lnTo>
                  <a:cubicBezTo>
                    <a:pt x="1052" y="1005"/>
                    <a:pt x="855" y="809"/>
                    <a:pt x="862" y="703"/>
                  </a:cubicBezTo>
                  <a:cubicBezTo>
                    <a:pt x="869" y="597"/>
                    <a:pt x="960" y="506"/>
                    <a:pt x="953" y="431"/>
                  </a:cubicBezTo>
                  <a:cubicBezTo>
                    <a:pt x="946" y="356"/>
                    <a:pt x="840" y="318"/>
                    <a:pt x="817" y="250"/>
                  </a:cubicBezTo>
                  <a:cubicBezTo>
                    <a:pt x="794" y="182"/>
                    <a:pt x="847" y="38"/>
                    <a:pt x="817" y="23"/>
                  </a:cubicBezTo>
                  <a:cubicBezTo>
                    <a:pt x="787" y="8"/>
                    <a:pt x="733" y="144"/>
                    <a:pt x="635" y="159"/>
                  </a:cubicBezTo>
                  <a:cubicBezTo>
                    <a:pt x="537" y="174"/>
                    <a:pt x="333" y="113"/>
                    <a:pt x="227" y="113"/>
                  </a:cubicBezTo>
                  <a:cubicBezTo>
                    <a:pt x="121" y="113"/>
                    <a:pt x="38" y="0"/>
                    <a:pt x="0" y="159"/>
                  </a:cubicBezTo>
                  <a:close/>
                </a:path>
              </a:pathLst>
            </a:custGeom>
            <a:solidFill>
              <a:srgbClr val="CCFFCC">
                <a:alpha val="8588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1" name="Line 30"/>
            <p:cNvSpPr>
              <a:spLocks noChangeShapeType="1"/>
            </p:cNvSpPr>
            <p:nvPr/>
          </p:nvSpPr>
          <p:spPr bwMode="auto">
            <a:xfrm>
              <a:off x="4694" y="2160"/>
              <a:ext cx="86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2" name="Line 31"/>
            <p:cNvSpPr>
              <a:spLocks noChangeShapeType="1"/>
            </p:cNvSpPr>
            <p:nvPr/>
          </p:nvSpPr>
          <p:spPr bwMode="auto">
            <a:xfrm flipV="1">
              <a:off x="4694" y="1298"/>
              <a:ext cx="0" cy="86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51936" name="Text Box 32"/>
          <p:cNvSpPr txBox="1">
            <a:spLocks noChangeArrowheads="1"/>
          </p:cNvSpPr>
          <p:nvPr/>
        </p:nvSpPr>
        <p:spPr bwMode="auto">
          <a:xfrm>
            <a:off x="2748434" y="3096269"/>
            <a:ext cx="576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>
                <a:latin typeface="Times New Roman" pitchFamily="1" charset="0"/>
              </a:rPr>
              <a:t>D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501034" y="699542"/>
            <a:ext cx="1670050" cy="1269206"/>
            <a:chOff x="4694" y="1094"/>
            <a:chExt cx="1052" cy="1066"/>
          </a:xfrm>
        </p:grpSpPr>
        <p:sp>
          <p:nvSpPr>
            <p:cNvPr id="31767" name="Freeform 20"/>
            <p:cNvSpPr>
              <a:spLocks/>
            </p:cNvSpPr>
            <p:nvPr/>
          </p:nvSpPr>
          <p:spPr bwMode="auto">
            <a:xfrm>
              <a:off x="4694" y="1094"/>
              <a:ext cx="1052" cy="1066"/>
            </a:xfrm>
            <a:custGeom>
              <a:avLst/>
              <a:gdLst>
                <a:gd name="T0" fmla="*/ 0 w 1052"/>
                <a:gd name="T1" fmla="*/ 159 h 1066"/>
                <a:gd name="T2" fmla="*/ 0 w 1052"/>
                <a:gd name="T3" fmla="*/ 1066 h 1066"/>
                <a:gd name="T4" fmla="*/ 908 w 1052"/>
                <a:gd name="T5" fmla="*/ 1066 h 1066"/>
                <a:gd name="T6" fmla="*/ 862 w 1052"/>
                <a:gd name="T7" fmla="*/ 703 h 1066"/>
                <a:gd name="T8" fmla="*/ 953 w 1052"/>
                <a:gd name="T9" fmla="*/ 431 h 1066"/>
                <a:gd name="T10" fmla="*/ 817 w 1052"/>
                <a:gd name="T11" fmla="*/ 250 h 1066"/>
                <a:gd name="T12" fmla="*/ 817 w 1052"/>
                <a:gd name="T13" fmla="*/ 23 h 1066"/>
                <a:gd name="T14" fmla="*/ 635 w 1052"/>
                <a:gd name="T15" fmla="*/ 159 h 1066"/>
                <a:gd name="T16" fmla="*/ 227 w 1052"/>
                <a:gd name="T17" fmla="*/ 113 h 1066"/>
                <a:gd name="T18" fmla="*/ 0 w 1052"/>
                <a:gd name="T19" fmla="*/ 159 h 10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52"/>
                <a:gd name="T31" fmla="*/ 0 h 1066"/>
                <a:gd name="T32" fmla="*/ 1052 w 1052"/>
                <a:gd name="T33" fmla="*/ 1066 h 10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52" h="1066">
                  <a:moveTo>
                    <a:pt x="0" y="159"/>
                  </a:moveTo>
                  <a:lnTo>
                    <a:pt x="0" y="1066"/>
                  </a:lnTo>
                  <a:lnTo>
                    <a:pt x="908" y="1066"/>
                  </a:lnTo>
                  <a:cubicBezTo>
                    <a:pt x="1052" y="1005"/>
                    <a:pt x="855" y="809"/>
                    <a:pt x="862" y="703"/>
                  </a:cubicBezTo>
                  <a:cubicBezTo>
                    <a:pt x="869" y="597"/>
                    <a:pt x="960" y="506"/>
                    <a:pt x="953" y="431"/>
                  </a:cubicBezTo>
                  <a:cubicBezTo>
                    <a:pt x="946" y="356"/>
                    <a:pt x="840" y="318"/>
                    <a:pt x="817" y="250"/>
                  </a:cubicBezTo>
                  <a:cubicBezTo>
                    <a:pt x="794" y="182"/>
                    <a:pt x="847" y="38"/>
                    <a:pt x="817" y="23"/>
                  </a:cubicBezTo>
                  <a:cubicBezTo>
                    <a:pt x="787" y="8"/>
                    <a:pt x="733" y="144"/>
                    <a:pt x="635" y="159"/>
                  </a:cubicBezTo>
                  <a:cubicBezTo>
                    <a:pt x="537" y="174"/>
                    <a:pt x="333" y="113"/>
                    <a:pt x="227" y="113"/>
                  </a:cubicBezTo>
                  <a:cubicBezTo>
                    <a:pt x="121" y="113"/>
                    <a:pt x="38" y="0"/>
                    <a:pt x="0" y="159"/>
                  </a:cubicBezTo>
                  <a:close/>
                </a:path>
              </a:pathLst>
            </a:custGeom>
            <a:solidFill>
              <a:srgbClr val="CCFFCC">
                <a:alpha val="8588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68" name="Line 21"/>
            <p:cNvSpPr>
              <a:spLocks noChangeShapeType="1"/>
            </p:cNvSpPr>
            <p:nvPr/>
          </p:nvSpPr>
          <p:spPr bwMode="auto">
            <a:xfrm>
              <a:off x="4694" y="2160"/>
              <a:ext cx="86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69" name="Line 22"/>
            <p:cNvSpPr>
              <a:spLocks noChangeShapeType="1"/>
            </p:cNvSpPr>
            <p:nvPr/>
          </p:nvSpPr>
          <p:spPr bwMode="auto">
            <a:xfrm flipV="1">
              <a:off x="4694" y="1298"/>
              <a:ext cx="0" cy="86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1765" name="Rectangle 32"/>
          <p:cNvSpPr>
            <a:spLocks noChangeArrowheads="1"/>
          </p:cNvSpPr>
          <p:nvPr/>
        </p:nvSpPr>
        <p:spPr bwMode="auto">
          <a:xfrm>
            <a:off x="2124546" y="2181870"/>
            <a:ext cx="985839" cy="1547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0975" indent="-180975" algn="l"/>
            <a:endParaRPr lang="en-GB"/>
          </a:p>
        </p:txBody>
      </p:sp>
      <p:sp>
        <p:nvSpPr>
          <p:cNvPr id="31766" name="Rectangle 33"/>
          <p:cNvSpPr>
            <a:spLocks noChangeArrowheads="1"/>
          </p:cNvSpPr>
          <p:nvPr/>
        </p:nvSpPr>
        <p:spPr bwMode="auto">
          <a:xfrm>
            <a:off x="3443760" y="3474888"/>
            <a:ext cx="1152525" cy="161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0975" indent="-180975" algn="l"/>
            <a:endParaRPr lang="en-GB"/>
          </a:p>
        </p:txBody>
      </p:sp>
      <p:grpSp>
        <p:nvGrpSpPr>
          <p:cNvPr id="35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36" name="Afbeelding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7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1916" name="Text Box 12"/>
          <p:cNvSpPr txBox="1">
            <a:spLocks noChangeArrowheads="1"/>
          </p:cNvSpPr>
          <p:nvPr/>
        </p:nvSpPr>
        <p:spPr bwMode="auto">
          <a:xfrm>
            <a:off x="194400" y="3599894"/>
            <a:ext cx="8496472" cy="1708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Cat.-II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f1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f2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both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need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minimal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Solution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would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dominate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other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solutions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–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would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exist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nl-NL" sz="1800" i="1" dirty="0" smtClean="0">
                <a:latin typeface="+mn-lt"/>
              </a:rPr>
              <a:t> </a:t>
            </a:r>
            <a:endParaRPr lang="nl-NL" sz="1800" i="1" dirty="0">
              <a:latin typeface="+mn-lt"/>
            </a:endParaRPr>
          </a:p>
          <a:p>
            <a:pPr algn="l" eaLnBrk="1" hangingPunct="1">
              <a:spcBef>
                <a:spcPct val="50000"/>
              </a:spcBef>
              <a:buFontTx/>
              <a:buNone/>
            </a:pPr>
            <a:endParaRPr lang="nl-NL" sz="1800" i="1" dirty="0">
              <a:latin typeface="+mn-lt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6911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Trade-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offs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Pareto front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931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32778" name="Picture 12" descr="640px-Front_pare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00" y="968400"/>
            <a:ext cx="4787900" cy="269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6" name="Rectangle 23"/>
          <p:cNvSpPr>
            <a:spLocks noChangeArrowheads="1"/>
          </p:cNvSpPr>
          <p:nvPr/>
        </p:nvSpPr>
        <p:spPr bwMode="auto">
          <a:xfrm>
            <a:off x="2123728" y="2139702"/>
            <a:ext cx="1000126" cy="161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0975" indent="-180975" algn="l"/>
            <a:endParaRPr lang="en-GB"/>
          </a:p>
        </p:txBody>
      </p:sp>
      <p:sp>
        <p:nvSpPr>
          <p:cNvPr id="32787" name="Rectangle 24"/>
          <p:cNvSpPr>
            <a:spLocks noChangeArrowheads="1"/>
          </p:cNvSpPr>
          <p:nvPr/>
        </p:nvSpPr>
        <p:spPr bwMode="auto">
          <a:xfrm>
            <a:off x="3491880" y="3507854"/>
            <a:ext cx="1152525" cy="161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0975" indent="-180975" algn="l"/>
            <a:endParaRPr lang="en-GB"/>
          </a:p>
        </p:txBody>
      </p:sp>
      <p:grpSp>
        <p:nvGrpSpPr>
          <p:cNvPr id="26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27" name="Afbeelding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28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3962" name="Text Box 10"/>
          <p:cNvSpPr txBox="1">
            <a:spLocks noChangeArrowheads="1"/>
          </p:cNvSpPr>
          <p:nvPr/>
        </p:nvSpPr>
        <p:spPr bwMode="auto">
          <a:xfrm>
            <a:off x="194400" y="3636000"/>
            <a:ext cx="8820000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Relevance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Pareto-front:</a:t>
            </a:r>
          </a:p>
          <a:p>
            <a:pPr algn="l" eaLnBrk="1" hangingPunct="1"/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bounds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achievable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part of cat.-II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space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</a:p>
          <a:p>
            <a:pPr algn="l" eaLnBrk="1" hangingPunct="1"/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solutions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not on the Pareto front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discarded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b="1" dirty="0">
              <a:solidFill>
                <a:srgbClr val="FA49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Vrije vorm 4"/>
          <p:cNvSpPr/>
          <p:nvPr/>
        </p:nvSpPr>
        <p:spPr>
          <a:xfrm>
            <a:off x="3660413" y="1084096"/>
            <a:ext cx="3058155" cy="1729809"/>
          </a:xfrm>
          <a:custGeom>
            <a:avLst/>
            <a:gdLst>
              <a:gd name="connsiteX0" fmla="*/ 82912 w 3058155"/>
              <a:gd name="connsiteY0" fmla="*/ 20804 h 1729809"/>
              <a:gd name="connsiteX1" fmla="*/ 73387 w 3058155"/>
              <a:gd name="connsiteY1" fmla="*/ 354179 h 1729809"/>
              <a:gd name="connsiteX2" fmla="*/ 473437 w 3058155"/>
              <a:gd name="connsiteY2" fmla="*/ 678029 h 1729809"/>
              <a:gd name="connsiteX3" fmla="*/ 692512 w 3058155"/>
              <a:gd name="connsiteY3" fmla="*/ 1059029 h 1729809"/>
              <a:gd name="connsiteX4" fmla="*/ 1292587 w 3058155"/>
              <a:gd name="connsiteY4" fmla="*/ 1220954 h 1729809"/>
              <a:gd name="connsiteX5" fmla="*/ 1635487 w 3058155"/>
              <a:gd name="connsiteY5" fmla="*/ 1420979 h 1729809"/>
              <a:gd name="connsiteX6" fmla="*/ 2045062 w 3058155"/>
              <a:gd name="connsiteY6" fmla="*/ 1554329 h 1729809"/>
              <a:gd name="connsiteX7" fmla="*/ 2111737 w 3058155"/>
              <a:gd name="connsiteY7" fmla="*/ 1687679 h 1729809"/>
              <a:gd name="connsiteX8" fmla="*/ 2616562 w 3058155"/>
              <a:gd name="connsiteY8" fmla="*/ 1697204 h 1729809"/>
              <a:gd name="connsiteX9" fmla="*/ 3035662 w 3058155"/>
              <a:gd name="connsiteY9" fmla="*/ 1287629 h 1729809"/>
              <a:gd name="connsiteX10" fmla="*/ 2940412 w 3058155"/>
              <a:gd name="connsiteY10" fmla="*/ 382754 h 1729809"/>
              <a:gd name="connsiteX11" fmla="*/ 2426062 w 3058155"/>
              <a:gd name="connsiteY11" fmla="*/ 68429 h 1729809"/>
              <a:gd name="connsiteX12" fmla="*/ 911587 w 3058155"/>
              <a:gd name="connsiteY12" fmla="*/ 39854 h 1729809"/>
              <a:gd name="connsiteX13" fmla="*/ 82912 w 3058155"/>
              <a:gd name="connsiteY13" fmla="*/ 20804 h 1729809"/>
              <a:gd name="connsiteX0" fmla="*/ 82912 w 3058155"/>
              <a:gd name="connsiteY0" fmla="*/ 20804 h 1729809"/>
              <a:gd name="connsiteX1" fmla="*/ 73387 w 3058155"/>
              <a:gd name="connsiteY1" fmla="*/ 354179 h 1729809"/>
              <a:gd name="connsiteX2" fmla="*/ 473437 w 3058155"/>
              <a:gd name="connsiteY2" fmla="*/ 678029 h 1729809"/>
              <a:gd name="connsiteX3" fmla="*/ 521062 w 3058155"/>
              <a:gd name="connsiteY3" fmla="*/ 1169519 h 1729809"/>
              <a:gd name="connsiteX4" fmla="*/ 1292587 w 3058155"/>
              <a:gd name="connsiteY4" fmla="*/ 1220954 h 1729809"/>
              <a:gd name="connsiteX5" fmla="*/ 1635487 w 3058155"/>
              <a:gd name="connsiteY5" fmla="*/ 1420979 h 1729809"/>
              <a:gd name="connsiteX6" fmla="*/ 2045062 w 3058155"/>
              <a:gd name="connsiteY6" fmla="*/ 1554329 h 1729809"/>
              <a:gd name="connsiteX7" fmla="*/ 2111737 w 3058155"/>
              <a:gd name="connsiteY7" fmla="*/ 1687679 h 1729809"/>
              <a:gd name="connsiteX8" fmla="*/ 2616562 w 3058155"/>
              <a:gd name="connsiteY8" fmla="*/ 1697204 h 1729809"/>
              <a:gd name="connsiteX9" fmla="*/ 3035662 w 3058155"/>
              <a:gd name="connsiteY9" fmla="*/ 1287629 h 1729809"/>
              <a:gd name="connsiteX10" fmla="*/ 2940412 w 3058155"/>
              <a:gd name="connsiteY10" fmla="*/ 382754 h 1729809"/>
              <a:gd name="connsiteX11" fmla="*/ 2426062 w 3058155"/>
              <a:gd name="connsiteY11" fmla="*/ 68429 h 1729809"/>
              <a:gd name="connsiteX12" fmla="*/ 911587 w 3058155"/>
              <a:gd name="connsiteY12" fmla="*/ 39854 h 1729809"/>
              <a:gd name="connsiteX13" fmla="*/ 82912 w 3058155"/>
              <a:gd name="connsiteY13" fmla="*/ 20804 h 1729809"/>
              <a:gd name="connsiteX0" fmla="*/ 82912 w 3058155"/>
              <a:gd name="connsiteY0" fmla="*/ 20804 h 1729809"/>
              <a:gd name="connsiteX1" fmla="*/ 73387 w 3058155"/>
              <a:gd name="connsiteY1" fmla="*/ 354179 h 1729809"/>
              <a:gd name="connsiteX2" fmla="*/ 473437 w 3058155"/>
              <a:gd name="connsiteY2" fmla="*/ 678029 h 1729809"/>
              <a:gd name="connsiteX3" fmla="*/ 521062 w 3058155"/>
              <a:gd name="connsiteY3" fmla="*/ 1169519 h 1729809"/>
              <a:gd name="connsiteX4" fmla="*/ 1018267 w 3058155"/>
              <a:gd name="connsiteY4" fmla="*/ 1251434 h 1729809"/>
              <a:gd name="connsiteX5" fmla="*/ 1635487 w 3058155"/>
              <a:gd name="connsiteY5" fmla="*/ 1420979 h 1729809"/>
              <a:gd name="connsiteX6" fmla="*/ 2045062 w 3058155"/>
              <a:gd name="connsiteY6" fmla="*/ 1554329 h 1729809"/>
              <a:gd name="connsiteX7" fmla="*/ 2111737 w 3058155"/>
              <a:gd name="connsiteY7" fmla="*/ 1687679 h 1729809"/>
              <a:gd name="connsiteX8" fmla="*/ 2616562 w 3058155"/>
              <a:gd name="connsiteY8" fmla="*/ 1697204 h 1729809"/>
              <a:gd name="connsiteX9" fmla="*/ 3035662 w 3058155"/>
              <a:gd name="connsiteY9" fmla="*/ 1287629 h 1729809"/>
              <a:gd name="connsiteX10" fmla="*/ 2940412 w 3058155"/>
              <a:gd name="connsiteY10" fmla="*/ 382754 h 1729809"/>
              <a:gd name="connsiteX11" fmla="*/ 2426062 w 3058155"/>
              <a:gd name="connsiteY11" fmla="*/ 68429 h 1729809"/>
              <a:gd name="connsiteX12" fmla="*/ 911587 w 3058155"/>
              <a:gd name="connsiteY12" fmla="*/ 39854 h 1729809"/>
              <a:gd name="connsiteX13" fmla="*/ 82912 w 3058155"/>
              <a:gd name="connsiteY13" fmla="*/ 20804 h 1729809"/>
              <a:gd name="connsiteX0" fmla="*/ 82912 w 3058155"/>
              <a:gd name="connsiteY0" fmla="*/ 20804 h 1729809"/>
              <a:gd name="connsiteX1" fmla="*/ 73387 w 3058155"/>
              <a:gd name="connsiteY1" fmla="*/ 354179 h 1729809"/>
              <a:gd name="connsiteX2" fmla="*/ 473437 w 3058155"/>
              <a:gd name="connsiteY2" fmla="*/ 678029 h 1729809"/>
              <a:gd name="connsiteX3" fmla="*/ 521062 w 3058155"/>
              <a:gd name="connsiteY3" fmla="*/ 1169519 h 1729809"/>
              <a:gd name="connsiteX4" fmla="*/ 1018267 w 3058155"/>
              <a:gd name="connsiteY4" fmla="*/ 1251434 h 1729809"/>
              <a:gd name="connsiteX5" fmla="*/ 1635487 w 3058155"/>
              <a:gd name="connsiteY5" fmla="*/ 1420979 h 1729809"/>
              <a:gd name="connsiteX6" fmla="*/ 2045062 w 3058155"/>
              <a:gd name="connsiteY6" fmla="*/ 1554329 h 1729809"/>
              <a:gd name="connsiteX7" fmla="*/ 2111737 w 3058155"/>
              <a:gd name="connsiteY7" fmla="*/ 1687679 h 1729809"/>
              <a:gd name="connsiteX8" fmla="*/ 2616562 w 3058155"/>
              <a:gd name="connsiteY8" fmla="*/ 1697204 h 1729809"/>
              <a:gd name="connsiteX9" fmla="*/ 3035662 w 3058155"/>
              <a:gd name="connsiteY9" fmla="*/ 1287629 h 1729809"/>
              <a:gd name="connsiteX10" fmla="*/ 2940412 w 3058155"/>
              <a:gd name="connsiteY10" fmla="*/ 382754 h 1729809"/>
              <a:gd name="connsiteX11" fmla="*/ 2426062 w 3058155"/>
              <a:gd name="connsiteY11" fmla="*/ 68429 h 1729809"/>
              <a:gd name="connsiteX12" fmla="*/ 911587 w 3058155"/>
              <a:gd name="connsiteY12" fmla="*/ 39854 h 1729809"/>
              <a:gd name="connsiteX13" fmla="*/ 82912 w 3058155"/>
              <a:gd name="connsiteY13" fmla="*/ 20804 h 1729809"/>
              <a:gd name="connsiteX0" fmla="*/ 82912 w 3058155"/>
              <a:gd name="connsiteY0" fmla="*/ 20804 h 1729809"/>
              <a:gd name="connsiteX1" fmla="*/ 73387 w 3058155"/>
              <a:gd name="connsiteY1" fmla="*/ 354179 h 1729809"/>
              <a:gd name="connsiteX2" fmla="*/ 473437 w 3058155"/>
              <a:gd name="connsiteY2" fmla="*/ 678029 h 1729809"/>
              <a:gd name="connsiteX3" fmla="*/ 521062 w 3058155"/>
              <a:gd name="connsiteY3" fmla="*/ 1169519 h 1729809"/>
              <a:gd name="connsiteX4" fmla="*/ 793477 w 3058155"/>
              <a:gd name="connsiteY4" fmla="*/ 1240004 h 1729809"/>
              <a:gd name="connsiteX5" fmla="*/ 1018267 w 3058155"/>
              <a:gd name="connsiteY5" fmla="*/ 1251434 h 1729809"/>
              <a:gd name="connsiteX6" fmla="*/ 1635487 w 3058155"/>
              <a:gd name="connsiteY6" fmla="*/ 1420979 h 1729809"/>
              <a:gd name="connsiteX7" fmla="*/ 2045062 w 3058155"/>
              <a:gd name="connsiteY7" fmla="*/ 1554329 h 1729809"/>
              <a:gd name="connsiteX8" fmla="*/ 2111737 w 3058155"/>
              <a:gd name="connsiteY8" fmla="*/ 1687679 h 1729809"/>
              <a:gd name="connsiteX9" fmla="*/ 2616562 w 3058155"/>
              <a:gd name="connsiteY9" fmla="*/ 1697204 h 1729809"/>
              <a:gd name="connsiteX10" fmla="*/ 3035662 w 3058155"/>
              <a:gd name="connsiteY10" fmla="*/ 1287629 h 1729809"/>
              <a:gd name="connsiteX11" fmla="*/ 2940412 w 3058155"/>
              <a:gd name="connsiteY11" fmla="*/ 382754 h 1729809"/>
              <a:gd name="connsiteX12" fmla="*/ 2426062 w 3058155"/>
              <a:gd name="connsiteY12" fmla="*/ 68429 h 1729809"/>
              <a:gd name="connsiteX13" fmla="*/ 911587 w 3058155"/>
              <a:gd name="connsiteY13" fmla="*/ 39854 h 1729809"/>
              <a:gd name="connsiteX14" fmla="*/ 82912 w 3058155"/>
              <a:gd name="connsiteY14" fmla="*/ 20804 h 1729809"/>
              <a:gd name="connsiteX0" fmla="*/ 82912 w 3058155"/>
              <a:gd name="connsiteY0" fmla="*/ 20804 h 1729809"/>
              <a:gd name="connsiteX1" fmla="*/ 73387 w 3058155"/>
              <a:gd name="connsiteY1" fmla="*/ 354179 h 1729809"/>
              <a:gd name="connsiteX2" fmla="*/ 473437 w 3058155"/>
              <a:gd name="connsiteY2" fmla="*/ 678029 h 1729809"/>
              <a:gd name="connsiteX3" fmla="*/ 521062 w 3058155"/>
              <a:gd name="connsiteY3" fmla="*/ 1169519 h 1729809"/>
              <a:gd name="connsiteX4" fmla="*/ 816337 w 3058155"/>
              <a:gd name="connsiteY4" fmla="*/ 1270484 h 1729809"/>
              <a:gd name="connsiteX5" fmla="*/ 1018267 w 3058155"/>
              <a:gd name="connsiteY5" fmla="*/ 1251434 h 1729809"/>
              <a:gd name="connsiteX6" fmla="*/ 1635487 w 3058155"/>
              <a:gd name="connsiteY6" fmla="*/ 1420979 h 1729809"/>
              <a:gd name="connsiteX7" fmla="*/ 2045062 w 3058155"/>
              <a:gd name="connsiteY7" fmla="*/ 1554329 h 1729809"/>
              <a:gd name="connsiteX8" fmla="*/ 2111737 w 3058155"/>
              <a:gd name="connsiteY8" fmla="*/ 1687679 h 1729809"/>
              <a:gd name="connsiteX9" fmla="*/ 2616562 w 3058155"/>
              <a:gd name="connsiteY9" fmla="*/ 1697204 h 1729809"/>
              <a:gd name="connsiteX10" fmla="*/ 3035662 w 3058155"/>
              <a:gd name="connsiteY10" fmla="*/ 1287629 h 1729809"/>
              <a:gd name="connsiteX11" fmla="*/ 2940412 w 3058155"/>
              <a:gd name="connsiteY11" fmla="*/ 382754 h 1729809"/>
              <a:gd name="connsiteX12" fmla="*/ 2426062 w 3058155"/>
              <a:gd name="connsiteY12" fmla="*/ 68429 h 1729809"/>
              <a:gd name="connsiteX13" fmla="*/ 911587 w 3058155"/>
              <a:gd name="connsiteY13" fmla="*/ 39854 h 1729809"/>
              <a:gd name="connsiteX14" fmla="*/ 82912 w 3058155"/>
              <a:gd name="connsiteY14" fmla="*/ 20804 h 1729809"/>
              <a:gd name="connsiteX0" fmla="*/ 82912 w 3058155"/>
              <a:gd name="connsiteY0" fmla="*/ 20804 h 1729809"/>
              <a:gd name="connsiteX1" fmla="*/ 73387 w 3058155"/>
              <a:gd name="connsiteY1" fmla="*/ 354179 h 1729809"/>
              <a:gd name="connsiteX2" fmla="*/ 473437 w 3058155"/>
              <a:gd name="connsiteY2" fmla="*/ 678029 h 1729809"/>
              <a:gd name="connsiteX3" fmla="*/ 521062 w 3058155"/>
              <a:gd name="connsiteY3" fmla="*/ 1169519 h 1729809"/>
              <a:gd name="connsiteX4" fmla="*/ 816337 w 3058155"/>
              <a:gd name="connsiteY4" fmla="*/ 1270484 h 1729809"/>
              <a:gd name="connsiteX5" fmla="*/ 1018267 w 3058155"/>
              <a:gd name="connsiteY5" fmla="*/ 1251434 h 1729809"/>
              <a:gd name="connsiteX6" fmla="*/ 1635487 w 3058155"/>
              <a:gd name="connsiteY6" fmla="*/ 1420979 h 1729809"/>
              <a:gd name="connsiteX7" fmla="*/ 2045062 w 3058155"/>
              <a:gd name="connsiteY7" fmla="*/ 1554329 h 1729809"/>
              <a:gd name="connsiteX8" fmla="*/ 2111737 w 3058155"/>
              <a:gd name="connsiteY8" fmla="*/ 1687679 h 1729809"/>
              <a:gd name="connsiteX9" fmla="*/ 2616562 w 3058155"/>
              <a:gd name="connsiteY9" fmla="*/ 1697204 h 1729809"/>
              <a:gd name="connsiteX10" fmla="*/ 3035662 w 3058155"/>
              <a:gd name="connsiteY10" fmla="*/ 1287629 h 1729809"/>
              <a:gd name="connsiteX11" fmla="*/ 2940412 w 3058155"/>
              <a:gd name="connsiteY11" fmla="*/ 382754 h 1729809"/>
              <a:gd name="connsiteX12" fmla="*/ 2426062 w 3058155"/>
              <a:gd name="connsiteY12" fmla="*/ 68429 h 1729809"/>
              <a:gd name="connsiteX13" fmla="*/ 911587 w 3058155"/>
              <a:gd name="connsiteY13" fmla="*/ 39854 h 1729809"/>
              <a:gd name="connsiteX14" fmla="*/ 82912 w 3058155"/>
              <a:gd name="connsiteY14" fmla="*/ 20804 h 1729809"/>
              <a:gd name="connsiteX0" fmla="*/ 82912 w 3058155"/>
              <a:gd name="connsiteY0" fmla="*/ 20804 h 1729809"/>
              <a:gd name="connsiteX1" fmla="*/ 73387 w 3058155"/>
              <a:gd name="connsiteY1" fmla="*/ 354179 h 1729809"/>
              <a:gd name="connsiteX2" fmla="*/ 473437 w 3058155"/>
              <a:gd name="connsiteY2" fmla="*/ 678029 h 1729809"/>
              <a:gd name="connsiteX3" fmla="*/ 521062 w 3058155"/>
              <a:gd name="connsiteY3" fmla="*/ 1169519 h 1729809"/>
              <a:gd name="connsiteX4" fmla="*/ 816337 w 3058155"/>
              <a:gd name="connsiteY4" fmla="*/ 1270484 h 1729809"/>
              <a:gd name="connsiteX5" fmla="*/ 1018267 w 3058155"/>
              <a:gd name="connsiteY5" fmla="*/ 1251434 h 1729809"/>
              <a:gd name="connsiteX6" fmla="*/ 1635487 w 3058155"/>
              <a:gd name="connsiteY6" fmla="*/ 1420979 h 1729809"/>
              <a:gd name="connsiteX7" fmla="*/ 2045062 w 3058155"/>
              <a:gd name="connsiteY7" fmla="*/ 1554329 h 1729809"/>
              <a:gd name="connsiteX8" fmla="*/ 2111737 w 3058155"/>
              <a:gd name="connsiteY8" fmla="*/ 1687679 h 1729809"/>
              <a:gd name="connsiteX9" fmla="*/ 2616562 w 3058155"/>
              <a:gd name="connsiteY9" fmla="*/ 1697204 h 1729809"/>
              <a:gd name="connsiteX10" fmla="*/ 3035662 w 3058155"/>
              <a:gd name="connsiteY10" fmla="*/ 1287629 h 1729809"/>
              <a:gd name="connsiteX11" fmla="*/ 2940412 w 3058155"/>
              <a:gd name="connsiteY11" fmla="*/ 382754 h 1729809"/>
              <a:gd name="connsiteX12" fmla="*/ 2426062 w 3058155"/>
              <a:gd name="connsiteY12" fmla="*/ 68429 h 1729809"/>
              <a:gd name="connsiteX13" fmla="*/ 911587 w 3058155"/>
              <a:gd name="connsiteY13" fmla="*/ 39854 h 1729809"/>
              <a:gd name="connsiteX14" fmla="*/ 82912 w 3058155"/>
              <a:gd name="connsiteY14" fmla="*/ 20804 h 1729809"/>
              <a:gd name="connsiteX0" fmla="*/ 82912 w 3058155"/>
              <a:gd name="connsiteY0" fmla="*/ 20804 h 1729809"/>
              <a:gd name="connsiteX1" fmla="*/ 73387 w 3058155"/>
              <a:gd name="connsiteY1" fmla="*/ 354179 h 1729809"/>
              <a:gd name="connsiteX2" fmla="*/ 473437 w 3058155"/>
              <a:gd name="connsiteY2" fmla="*/ 678029 h 1729809"/>
              <a:gd name="connsiteX3" fmla="*/ 521062 w 3058155"/>
              <a:gd name="connsiteY3" fmla="*/ 1169519 h 1729809"/>
              <a:gd name="connsiteX4" fmla="*/ 770617 w 3058155"/>
              <a:gd name="connsiteY4" fmla="*/ 1243814 h 1729809"/>
              <a:gd name="connsiteX5" fmla="*/ 1018267 w 3058155"/>
              <a:gd name="connsiteY5" fmla="*/ 1251434 h 1729809"/>
              <a:gd name="connsiteX6" fmla="*/ 1635487 w 3058155"/>
              <a:gd name="connsiteY6" fmla="*/ 1420979 h 1729809"/>
              <a:gd name="connsiteX7" fmla="*/ 2045062 w 3058155"/>
              <a:gd name="connsiteY7" fmla="*/ 1554329 h 1729809"/>
              <a:gd name="connsiteX8" fmla="*/ 2111737 w 3058155"/>
              <a:gd name="connsiteY8" fmla="*/ 1687679 h 1729809"/>
              <a:gd name="connsiteX9" fmla="*/ 2616562 w 3058155"/>
              <a:gd name="connsiteY9" fmla="*/ 1697204 h 1729809"/>
              <a:gd name="connsiteX10" fmla="*/ 3035662 w 3058155"/>
              <a:gd name="connsiteY10" fmla="*/ 1287629 h 1729809"/>
              <a:gd name="connsiteX11" fmla="*/ 2940412 w 3058155"/>
              <a:gd name="connsiteY11" fmla="*/ 382754 h 1729809"/>
              <a:gd name="connsiteX12" fmla="*/ 2426062 w 3058155"/>
              <a:gd name="connsiteY12" fmla="*/ 68429 h 1729809"/>
              <a:gd name="connsiteX13" fmla="*/ 911587 w 3058155"/>
              <a:gd name="connsiteY13" fmla="*/ 39854 h 1729809"/>
              <a:gd name="connsiteX14" fmla="*/ 82912 w 3058155"/>
              <a:gd name="connsiteY14" fmla="*/ 20804 h 1729809"/>
              <a:gd name="connsiteX0" fmla="*/ 82912 w 3058155"/>
              <a:gd name="connsiteY0" fmla="*/ 20804 h 1729809"/>
              <a:gd name="connsiteX1" fmla="*/ 73387 w 3058155"/>
              <a:gd name="connsiteY1" fmla="*/ 354179 h 1729809"/>
              <a:gd name="connsiteX2" fmla="*/ 473437 w 3058155"/>
              <a:gd name="connsiteY2" fmla="*/ 678029 h 1729809"/>
              <a:gd name="connsiteX3" fmla="*/ 521062 w 3058155"/>
              <a:gd name="connsiteY3" fmla="*/ 1169519 h 1729809"/>
              <a:gd name="connsiteX4" fmla="*/ 770617 w 3058155"/>
              <a:gd name="connsiteY4" fmla="*/ 1243814 h 1729809"/>
              <a:gd name="connsiteX5" fmla="*/ 1018267 w 3058155"/>
              <a:gd name="connsiteY5" fmla="*/ 1251434 h 1729809"/>
              <a:gd name="connsiteX6" fmla="*/ 1635487 w 3058155"/>
              <a:gd name="connsiteY6" fmla="*/ 1420979 h 1729809"/>
              <a:gd name="connsiteX7" fmla="*/ 2045062 w 3058155"/>
              <a:gd name="connsiteY7" fmla="*/ 1554329 h 1729809"/>
              <a:gd name="connsiteX8" fmla="*/ 2111737 w 3058155"/>
              <a:gd name="connsiteY8" fmla="*/ 1687679 h 1729809"/>
              <a:gd name="connsiteX9" fmla="*/ 2616562 w 3058155"/>
              <a:gd name="connsiteY9" fmla="*/ 1697204 h 1729809"/>
              <a:gd name="connsiteX10" fmla="*/ 3035662 w 3058155"/>
              <a:gd name="connsiteY10" fmla="*/ 1287629 h 1729809"/>
              <a:gd name="connsiteX11" fmla="*/ 2940412 w 3058155"/>
              <a:gd name="connsiteY11" fmla="*/ 382754 h 1729809"/>
              <a:gd name="connsiteX12" fmla="*/ 2426062 w 3058155"/>
              <a:gd name="connsiteY12" fmla="*/ 68429 h 1729809"/>
              <a:gd name="connsiteX13" fmla="*/ 911587 w 3058155"/>
              <a:gd name="connsiteY13" fmla="*/ 39854 h 1729809"/>
              <a:gd name="connsiteX14" fmla="*/ 82912 w 3058155"/>
              <a:gd name="connsiteY14" fmla="*/ 20804 h 1729809"/>
              <a:gd name="connsiteX0" fmla="*/ 82912 w 3058155"/>
              <a:gd name="connsiteY0" fmla="*/ 20804 h 1729809"/>
              <a:gd name="connsiteX1" fmla="*/ 73387 w 3058155"/>
              <a:gd name="connsiteY1" fmla="*/ 354179 h 1729809"/>
              <a:gd name="connsiteX2" fmla="*/ 473437 w 3058155"/>
              <a:gd name="connsiteY2" fmla="*/ 678029 h 1729809"/>
              <a:gd name="connsiteX3" fmla="*/ 521062 w 3058155"/>
              <a:gd name="connsiteY3" fmla="*/ 1169519 h 1729809"/>
              <a:gd name="connsiteX4" fmla="*/ 770617 w 3058155"/>
              <a:gd name="connsiteY4" fmla="*/ 1243814 h 1729809"/>
              <a:gd name="connsiteX5" fmla="*/ 1018267 w 3058155"/>
              <a:gd name="connsiteY5" fmla="*/ 1251434 h 1729809"/>
              <a:gd name="connsiteX6" fmla="*/ 1635487 w 3058155"/>
              <a:gd name="connsiteY6" fmla="*/ 1420979 h 1729809"/>
              <a:gd name="connsiteX7" fmla="*/ 2045062 w 3058155"/>
              <a:gd name="connsiteY7" fmla="*/ 1554329 h 1729809"/>
              <a:gd name="connsiteX8" fmla="*/ 2111737 w 3058155"/>
              <a:gd name="connsiteY8" fmla="*/ 1687679 h 1729809"/>
              <a:gd name="connsiteX9" fmla="*/ 2616562 w 3058155"/>
              <a:gd name="connsiteY9" fmla="*/ 1697204 h 1729809"/>
              <a:gd name="connsiteX10" fmla="*/ 3035662 w 3058155"/>
              <a:gd name="connsiteY10" fmla="*/ 1287629 h 1729809"/>
              <a:gd name="connsiteX11" fmla="*/ 2940412 w 3058155"/>
              <a:gd name="connsiteY11" fmla="*/ 382754 h 1729809"/>
              <a:gd name="connsiteX12" fmla="*/ 2426062 w 3058155"/>
              <a:gd name="connsiteY12" fmla="*/ 68429 h 1729809"/>
              <a:gd name="connsiteX13" fmla="*/ 911587 w 3058155"/>
              <a:gd name="connsiteY13" fmla="*/ 39854 h 1729809"/>
              <a:gd name="connsiteX14" fmla="*/ 82912 w 3058155"/>
              <a:gd name="connsiteY14" fmla="*/ 20804 h 1729809"/>
              <a:gd name="connsiteX0" fmla="*/ 82912 w 3058155"/>
              <a:gd name="connsiteY0" fmla="*/ 20804 h 1729809"/>
              <a:gd name="connsiteX1" fmla="*/ 73387 w 3058155"/>
              <a:gd name="connsiteY1" fmla="*/ 354179 h 1729809"/>
              <a:gd name="connsiteX2" fmla="*/ 473437 w 3058155"/>
              <a:gd name="connsiteY2" fmla="*/ 678029 h 1729809"/>
              <a:gd name="connsiteX3" fmla="*/ 496297 w 3058155"/>
              <a:gd name="connsiteY3" fmla="*/ 809474 h 1729809"/>
              <a:gd name="connsiteX4" fmla="*/ 521062 w 3058155"/>
              <a:gd name="connsiteY4" fmla="*/ 1169519 h 1729809"/>
              <a:gd name="connsiteX5" fmla="*/ 770617 w 3058155"/>
              <a:gd name="connsiteY5" fmla="*/ 1243814 h 1729809"/>
              <a:gd name="connsiteX6" fmla="*/ 1018267 w 3058155"/>
              <a:gd name="connsiteY6" fmla="*/ 1251434 h 1729809"/>
              <a:gd name="connsiteX7" fmla="*/ 1635487 w 3058155"/>
              <a:gd name="connsiteY7" fmla="*/ 1420979 h 1729809"/>
              <a:gd name="connsiteX8" fmla="*/ 2045062 w 3058155"/>
              <a:gd name="connsiteY8" fmla="*/ 1554329 h 1729809"/>
              <a:gd name="connsiteX9" fmla="*/ 2111737 w 3058155"/>
              <a:gd name="connsiteY9" fmla="*/ 1687679 h 1729809"/>
              <a:gd name="connsiteX10" fmla="*/ 2616562 w 3058155"/>
              <a:gd name="connsiteY10" fmla="*/ 1697204 h 1729809"/>
              <a:gd name="connsiteX11" fmla="*/ 3035662 w 3058155"/>
              <a:gd name="connsiteY11" fmla="*/ 1287629 h 1729809"/>
              <a:gd name="connsiteX12" fmla="*/ 2940412 w 3058155"/>
              <a:gd name="connsiteY12" fmla="*/ 382754 h 1729809"/>
              <a:gd name="connsiteX13" fmla="*/ 2426062 w 3058155"/>
              <a:gd name="connsiteY13" fmla="*/ 68429 h 1729809"/>
              <a:gd name="connsiteX14" fmla="*/ 911587 w 3058155"/>
              <a:gd name="connsiteY14" fmla="*/ 39854 h 1729809"/>
              <a:gd name="connsiteX15" fmla="*/ 82912 w 3058155"/>
              <a:gd name="connsiteY15" fmla="*/ 20804 h 1729809"/>
              <a:gd name="connsiteX0" fmla="*/ 82912 w 3058155"/>
              <a:gd name="connsiteY0" fmla="*/ 20804 h 1729809"/>
              <a:gd name="connsiteX1" fmla="*/ 73387 w 3058155"/>
              <a:gd name="connsiteY1" fmla="*/ 354179 h 1729809"/>
              <a:gd name="connsiteX2" fmla="*/ 473437 w 3058155"/>
              <a:gd name="connsiteY2" fmla="*/ 678029 h 1729809"/>
              <a:gd name="connsiteX3" fmla="*/ 294367 w 3058155"/>
              <a:gd name="connsiteY3" fmla="*/ 992354 h 1729809"/>
              <a:gd name="connsiteX4" fmla="*/ 521062 w 3058155"/>
              <a:gd name="connsiteY4" fmla="*/ 1169519 h 1729809"/>
              <a:gd name="connsiteX5" fmla="*/ 770617 w 3058155"/>
              <a:gd name="connsiteY5" fmla="*/ 1243814 h 1729809"/>
              <a:gd name="connsiteX6" fmla="*/ 1018267 w 3058155"/>
              <a:gd name="connsiteY6" fmla="*/ 1251434 h 1729809"/>
              <a:gd name="connsiteX7" fmla="*/ 1635487 w 3058155"/>
              <a:gd name="connsiteY7" fmla="*/ 1420979 h 1729809"/>
              <a:gd name="connsiteX8" fmla="*/ 2045062 w 3058155"/>
              <a:gd name="connsiteY8" fmla="*/ 1554329 h 1729809"/>
              <a:gd name="connsiteX9" fmla="*/ 2111737 w 3058155"/>
              <a:gd name="connsiteY9" fmla="*/ 1687679 h 1729809"/>
              <a:gd name="connsiteX10" fmla="*/ 2616562 w 3058155"/>
              <a:gd name="connsiteY10" fmla="*/ 1697204 h 1729809"/>
              <a:gd name="connsiteX11" fmla="*/ 3035662 w 3058155"/>
              <a:gd name="connsiteY11" fmla="*/ 1287629 h 1729809"/>
              <a:gd name="connsiteX12" fmla="*/ 2940412 w 3058155"/>
              <a:gd name="connsiteY12" fmla="*/ 382754 h 1729809"/>
              <a:gd name="connsiteX13" fmla="*/ 2426062 w 3058155"/>
              <a:gd name="connsiteY13" fmla="*/ 68429 h 1729809"/>
              <a:gd name="connsiteX14" fmla="*/ 911587 w 3058155"/>
              <a:gd name="connsiteY14" fmla="*/ 39854 h 1729809"/>
              <a:gd name="connsiteX15" fmla="*/ 82912 w 3058155"/>
              <a:gd name="connsiteY15" fmla="*/ 20804 h 1729809"/>
              <a:gd name="connsiteX0" fmla="*/ 82912 w 3058155"/>
              <a:gd name="connsiteY0" fmla="*/ 20804 h 1729809"/>
              <a:gd name="connsiteX1" fmla="*/ 73387 w 3058155"/>
              <a:gd name="connsiteY1" fmla="*/ 354179 h 1729809"/>
              <a:gd name="connsiteX2" fmla="*/ 473437 w 3058155"/>
              <a:gd name="connsiteY2" fmla="*/ 678029 h 1729809"/>
              <a:gd name="connsiteX3" fmla="*/ 397237 w 3058155"/>
              <a:gd name="connsiteY3" fmla="*/ 851384 h 1729809"/>
              <a:gd name="connsiteX4" fmla="*/ 294367 w 3058155"/>
              <a:gd name="connsiteY4" fmla="*/ 992354 h 1729809"/>
              <a:gd name="connsiteX5" fmla="*/ 521062 w 3058155"/>
              <a:gd name="connsiteY5" fmla="*/ 1169519 h 1729809"/>
              <a:gd name="connsiteX6" fmla="*/ 770617 w 3058155"/>
              <a:gd name="connsiteY6" fmla="*/ 1243814 h 1729809"/>
              <a:gd name="connsiteX7" fmla="*/ 1018267 w 3058155"/>
              <a:gd name="connsiteY7" fmla="*/ 1251434 h 1729809"/>
              <a:gd name="connsiteX8" fmla="*/ 1635487 w 3058155"/>
              <a:gd name="connsiteY8" fmla="*/ 1420979 h 1729809"/>
              <a:gd name="connsiteX9" fmla="*/ 2045062 w 3058155"/>
              <a:gd name="connsiteY9" fmla="*/ 1554329 h 1729809"/>
              <a:gd name="connsiteX10" fmla="*/ 2111737 w 3058155"/>
              <a:gd name="connsiteY10" fmla="*/ 1687679 h 1729809"/>
              <a:gd name="connsiteX11" fmla="*/ 2616562 w 3058155"/>
              <a:gd name="connsiteY11" fmla="*/ 1697204 h 1729809"/>
              <a:gd name="connsiteX12" fmla="*/ 3035662 w 3058155"/>
              <a:gd name="connsiteY12" fmla="*/ 1287629 h 1729809"/>
              <a:gd name="connsiteX13" fmla="*/ 2940412 w 3058155"/>
              <a:gd name="connsiteY13" fmla="*/ 382754 h 1729809"/>
              <a:gd name="connsiteX14" fmla="*/ 2426062 w 3058155"/>
              <a:gd name="connsiteY14" fmla="*/ 68429 h 1729809"/>
              <a:gd name="connsiteX15" fmla="*/ 911587 w 3058155"/>
              <a:gd name="connsiteY15" fmla="*/ 39854 h 1729809"/>
              <a:gd name="connsiteX16" fmla="*/ 82912 w 3058155"/>
              <a:gd name="connsiteY16" fmla="*/ 20804 h 1729809"/>
              <a:gd name="connsiteX0" fmla="*/ 82912 w 3058155"/>
              <a:gd name="connsiteY0" fmla="*/ 20804 h 1729809"/>
              <a:gd name="connsiteX1" fmla="*/ 73387 w 3058155"/>
              <a:gd name="connsiteY1" fmla="*/ 354179 h 1729809"/>
              <a:gd name="connsiteX2" fmla="*/ 473437 w 3058155"/>
              <a:gd name="connsiteY2" fmla="*/ 678029 h 1729809"/>
              <a:gd name="connsiteX3" fmla="*/ 309607 w 3058155"/>
              <a:gd name="connsiteY3" fmla="*/ 889484 h 1729809"/>
              <a:gd name="connsiteX4" fmla="*/ 294367 w 3058155"/>
              <a:gd name="connsiteY4" fmla="*/ 992354 h 1729809"/>
              <a:gd name="connsiteX5" fmla="*/ 521062 w 3058155"/>
              <a:gd name="connsiteY5" fmla="*/ 1169519 h 1729809"/>
              <a:gd name="connsiteX6" fmla="*/ 770617 w 3058155"/>
              <a:gd name="connsiteY6" fmla="*/ 1243814 h 1729809"/>
              <a:gd name="connsiteX7" fmla="*/ 1018267 w 3058155"/>
              <a:gd name="connsiteY7" fmla="*/ 1251434 h 1729809"/>
              <a:gd name="connsiteX8" fmla="*/ 1635487 w 3058155"/>
              <a:gd name="connsiteY8" fmla="*/ 1420979 h 1729809"/>
              <a:gd name="connsiteX9" fmla="*/ 2045062 w 3058155"/>
              <a:gd name="connsiteY9" fmla="*/ 1554329 h 1729809"/>
              <a:gd name="connsiteX10" fmla="*/ 2111737 w 3058155"/>
              <a:gd name="connsiteY10" fmla="*/ 1687679 h 1729809"/>
              <a:gd name="connsiteX11" fmla="*/ 2616562 w 3058155"/>
              <a:gd name="connsiteY11" fmla="*/ 1697204 h 1729809"/>
              <a:gd name="connsiteX12" fmla="*/ 3035662 w 3058155"/>
              <a:gd name="connsiteY12" fmla="*/ 1287629 h 1729809"/>
              <a:gd name="connsiteX13" fmla="*/ 2940412 w 3058155"/>
              <a:gd name="connsiteY13" fmla="*/ 382754 h 1729809"/>
              <a:gd name="connsiteX14" fmla="*/ 2426062 w 3058155"/>
              <a:gd name="connsiteY14" fmla="*/ 68429 h 1729809"/>
              <a:gd name="connsiteX15" fmla="*/ 911587 w 3058155"/>
              <a:gd name="connsiteY15" fmla="*/ 39854 h 1729809"/>
              <a:gd name="connsiteX16" fmla="*/ 82912 w 3058155"/>
              <a:gd name="connsiteY16" fmla="*/ 20804 h 1729809"/>
              <a:gd name="connsiteX0" fmla="*/ 82912 w 3058155"/>
              <a:gd name="connsiteY0" fmla="*/ 20804 h 1729809"/>
              <a:gd name="connsiteX1" fmla="*/ 73387 w 3058155"/>
              <a:gd name="connsiteY1" fmla="*/ 354179 h 1729809"/>
              <a:gd name="connsiteX2" fmla="*/ 473437 w 3058155"/>
              <a:gd name="connsiteY2" fmla="*/ 678029 h 1729809"/>
              <a:gd name="connsiteX3" fmla="*/ 309607 w 3058155"/>
              <a:gd name="connsiteY3" fmla="*/ 889484 h 1729809"/>
              <a:gd name="connsiteX4" fmla="*/ 294367 w 3058155"/>
              <a:gd name="connsiteY4" fmla="*/ 992354 h 1729809"/>
              <a:gd name="connsiteX5" fmla="*/ 521062 w 3058155"/>
              <a:gd name="connsiteY5" fmla="*/ 1169519 h 1729809"/>
              <a:gd name="connsiteX6" fmla="*/ 770617 w 3058155"/>
              <a:gd name="connsiteY6" fmla="*/ 1243814 h 1729809"/>
              <a:gd name="connsiteX7" fmla="*/ 1018267 w 3058155"/>
              <a:gd name="connsiteY7" fmla="*/ 1251434 h 1729809"/>
              <a:gd name="connsiteX8" fmla="*/ 1635487 w 3058155"/>
              <a:gd name="connsiteY8" fmla="*/ 1420979 h 1729809"/>
              <a:gd name="connsiteX9" fmla="*/ 2045062 w 3058155"/>
              <a:gd name="connsiteY9" fmla="*/ 1554329 h 1729809"/>
              <a:gd name="connsiteX10" fmla="*/ 2111737 w 3058155"/>
              <a:gd name="connsiteY10" fmla="*/ 1687679 h 1729809"/>
              <a:gd name="connsiteX11" fmla="*/ 2616562 w 3058155"/>
              <a:gd name="connsiteY11" fmla="*/ 1697204 h 1729809"/>
              <a:gd name="connsiteX12" fmla="*/ 3035662 w 3058155"/>
              <a:gd name="connsiteY12" fmla="*/ 1287629 h 1729809"/>
              <a:gd name="connsiteX13" fmla="*/ 2940412 w 3058155"/>
              <a:gd name="connsiteY13" fmla="*/ 382754 h 1729809"/>
              <a:gd name="connsiteX14" fmla="*/ 2426062 w 3058155"/>
              <a:gd name="connsiteY14" fmla="*/ 68429 h 1729809"/>
              <a:gd name="connsiteX15" fmla="*/ 911587 w 3058155"/>
              <a:gd name="connsiteY15" fmla="*/ 39854 h 1729809"/>
              <a:gd name="connsiteX16" fmla="*/ 82912 w 3058155"/>
              <a:gd name="connsiteY16" fmla="*/ 20804 h 1729809"/>
              <a:gd name="connsiteX0" fmla="*/ 82912 w 3058155"/>
              <a:gd name="connsiteY0" fmla="*/ 20804 h 1729809"/>
              <a:gd name="connsiteX1" fmla="*/ 73387 w 3058155"/>
              <a:gd name="connsiteY1" fmla="*/ 354179 h 1729809"/>
              <a:gd name="connsiteX2" fmla="*/ 473437 w 3058155"/>
              <a:gd name="connsiteY2" fmla="*/ 678029 h 1729809"/>
              <a:gd name="connsiteX3" fmla="*/ 309607 w 3058155"/>
              <a:gd name="connsiteY3" fmla="*/ 889484 h 1729809"/>
              <a:gd name="connsiteX4" fmla="*/ 294367 w 3058155"/>
              <a:gd name="connsiteY4" fmla="*/ 992354 h 1729809"/>
              <a:gd name="connsiteX5" fmla="*/ 521062 w 3058155"/>
              <a:gd name="connsiteY5" fmla="*/ 1169519 h 1729809"/>
              <a:gd name="connsiteX6" fmla="*/ 770617 w 3058155"/>
              <a:gd name="connsiteY6" fmla="*/ 1243814 h 1729809"/>
              <a:gd name="connsiteX7" fmla="*/ 1018267 w 3058155"/>
              <a:gd name="connsiteY7" fmla="*/ 1251434 h 1729809"/>
              <a:gd name="connsiteX8" fmla="*/ 1635487 w 3058155"/>
              <a:gd name="connsiteY8" fmla="*/ 1420979 h 1729809"/>
              <a:gd name="connsiteX9" fmla="*/ 2045062 w 3058155"/>
              <a:gd name="connsiteY9" fmla="*/ 1554329 h 1729809"/>
              <a:gd name="connsiteX10" fmla="*/ 2111737 w 3058155"/>
              <a:gd name="connsiteY10" fmla="*/ 1687679 h 1729809"/>
              <a:gd name="connsiteX11" fmla="*/ 2616562 w 3058155"/>
              <a:gd name="connsiteY11" fmla="*/ 1697204 h 1729809"/>
              <a:gd name="connsiteX12" fmla="*/ 3035662 w 3058155"/>
              <a:gd name="connsiteY12" fmla="*/ 1287629 h 1729809"/>
              <a:gd name="connsiteX13" fmla="*/ 2940412 w 3058155"/>
              <a:gd name="connsiteY13" fmla="*/ 382754 h 1729809"/>
              <a:gd name="connsiteX14" fmla="*/ 2426062 w 3058155"/>
              <a:gd name="connsiteY14" fmla="*/ 68429 h 1729809"/>
              <a:gd name="connsiteX15" fmla="*/ 911587 w 3058155"/>
              <a:gd name="connsiteY15" fmla="*/ 39854 h 1729809"/>
              <a:gd name="connsiteX16" fmla="*/ 82912 w 3058155"/>
              <a:gd name="connsiteY16" fmla="*/ 20804 h 1729809"/>
              <a:gd name="connsiteX0" fmla="*/ 82912 w 3058155"/>
              <a:gd name="connsiteY0" fmla="*/ 20804 h 1729809"/>
              <a:gd name="connsiteX1" fmla="*/ 73387 w 3058155"/>
              <a:gd name="connsiteY1" fmla="*/ 354179 h 1729809"/>
              <a:gd name="connsiteX2" fmla="*/ 473437 w 3058155"/>
              <a:gd name="connsiteY2" fmla="*/ 678029 h 1729809"/>
              <a:gd name="connsiteX3" fmla="*/ 305797 w 3058155"/>
              <a:gd name="connsiteY3" fmla="*/ 931394 h 1729809"/>
              <a:gd name="connsiteX4" fmla="*/ 294367 w 3058155"/>
              <a:gd name="connsiteY4" fmla="*/ 992354 h 1729809"/>
              <a:gd name="connsiteX5" fmla="*/ 521062 w 3058155"/>
              <a:gd name="connsiteY5" fmla="*/ 1169519 h 1729809"/>
              <a:gd name="connsiteX6" fmla="*/ 770617 w 3058155"/>
              <a:gd name="connsiteY6" fmla="*/ 1243814 h 1729809"/>
              <a:gd name="connsiteX7" fmla="*/ 1018267 w 3058155"/>
              <a:gd name="connsiteY7" fmla="*/ 1251434 h 1729809"/>
              <a:gd name="connsiteX8" fmla="*/ 1635487 w 3058155"/>
              <a:gd name="connsiteY8" fmla="*/ 1420979 h 1729809"/>
              <a:gd name="connsiteX9" fmla="*/ 2045062 w 3058155"/>
              <a:gd name="connsiteY9" fmla="*/ 1554329 h 1729809"/>
              <a:gd name="connsiteX10" fmla="*/ 2111737 w 3058155"/>
              <a:gd name="connsiteY10" fmla="*/ 1687679 h 1729809"/>
              <a:gd name="connsiteX11" fmla="*/ 2616562 w 3058155"/>
              <a:gd name="connsiteY11" fmla="*/ 1697204 h 1729809"/>
              <a:gd name="connsiteX12" fmla="*/ 3035662 w 3058155"/>
              <a:gd name="connsiteY12" fmla="*/ 1287629 h 1729809"/>
              <a:gd name="connsiteX13" fmla="*/ 2940412 w 3058155"/>
              <a:gd name="connsiteY13" fmla="*/ 382754 h 1729809"/>
              <a:gd name="connsiteX14" fmla="*/ 2426062 w 3058155"/>
              <a:gd name="connsiteY14" fmla="*/ 68429 h 1729809"/>
              <a:gd name="connsiteX15" fmla="*/ 911587 w 3058155"/>
              <a:gd name="connsiteY15" fmla="*/ 39854 h 1729809"/>
              <a:gd name="connsiteX16" fmla="*/ 82912 w 3058155"/>
              <a:gd name="connsiteY16" fmla="*/ 20804 h 1729809"/>
              <a:gd name="connsiteX0" fmla="*/ 82912 w 3058155"/>
              <a:gd name="connsiteY0" fmla="*/ 20804 h 1729809"/>
              <a:gd name="connsiteX1" fmla="*/ 73387 w 3058155"/>
              <a:gd name="connsiteY1" fmla="*/ 354179 h 1729809"/>
              <a:gd name="connsiteX2" fmla="*/ 473437 w 3058155"/>
              <a:gd name="connsiteY2" fmla="*/ 678029 h 1729809"/>
              <a:gd name="connsiteX3" fmla="*/ 305797 w 3058155"/>
              <a:gd name="connsiteY3" fmla="*/ 931394 h 1729809"/>
              <a:gd name="connsiteX4" fmla="*/ 294367 w 3058155"/>
              <a:gd name="connsiteY4" fmla="*/ 992354 h 1729809"/>
              <a:gd name="connsiteX5" fmla="*/ 521062 w 3058155"/>
              <a:gd name="connsiteY5" fmla="*/ 1169519 h 1729809"/>
              <a:gd name="connsiteX6" fmla="*/ 770617 w 3058155"/>
              <a:gd name="connsiteY6" fmla="*/ 1243814 h 1729809"/>
              <a:gd name="connsiteX7" fmla="*/ 1018267 w 3058155"/>
              <a:gd name="connsiteY7" fmla="*/ 1251434 h 1729809"/>
              <a:gd name="connsiteX8" fmla="*/ 1635487 w 3058155"/>
              <a:gd name="connsiteY8" fmla="*/ 1420979 h 1729809"/>
              <a:gd name="connsiteX9" fmla="*/ 2045062 w 3058155"/>
              <a:gd name="connsiteY9" fmla="*/ 1554329 h 1729809"/>
              <a:gd name="connsiteX10" fmla="*/ 2111737 w 3058155"/>
              <a:gd name="connsiteY10" fmla="*/ 1687679 h 1729809"/>
              <a:gd name="connsiteX11" fmla="*/ 2616562 w 3058155"/>
              <a:gd name="connsiteY11" fmla="*/ 1697204 h 1729809"/>
              <a:gd name="connsiteX12" fmla="*/ 3035662 w 3058155"/>
              <a:gd name="connsiteY12" fmla="*/ 1287629 h 1729809"/>
              <a:gd name="connsiteX13" fmla="*/ 2940412 w 3058155"/>
              <a:gd name="connsiteY13" fmla="*/ 382754 h 1729809"/>
              <a:gd name="connsiteX14" fmla="*/ 2426062 w 3058155"/>
              <a:gd name="connsiteY14" fmla="*/ 68429 h 1729809"/>
              <a:gd name="connsiteX15" fmla="*/ 911587 w 3058155"/>
              <a:gd name="connsiteY15" fmla="*/ 39854 h 1729809"/>
              <a:gd name="connsiteX16" fmla="*/ 82912 w 3058155"/>
              <a:gd name="connsiteY16" fmla="*/ 20804 h 1729809"/>
              <a:gd name="connsiteX0" fmla="*/ 82912 w 3058155"/>
              <a:gd name="connsiteY0" fmla="*/ 20804 h 1729809"/>
              <a:gd name="connsiteX1" fmla="*/ 73387 w 3058155"/>
              <a:gd name="connsiteY1" fmla="*/ 354179 h 1729809"/>
              <a:gd name="connsiteX2" fmla="*/ 473437 w 3058155"/>
              <a:gd name="connsiteY2" fmla="*/ 678029 h 1729809"/>
              <a:gd name="connsiteX3" fmla="*/ 305797 w 3058155"/>
              <a:gd name="connsiteY3" fmla="*/ 931394 h 1729809"/>
              <a:gd name="connsiteX4" fmla="*/ 294367 w 3058155"/>
              <a:gd name="connsiteY4" fmla="*/ 992354 h 1729809"/>
              <a:gd name="connsiteX5" fmla="*/ 585832 w 3058155"/>
              <a:gd name="connsiteY5" fmla="*/ 1211429 h 1729809"/>
              <a:gd name="connsiteX6" fmla="*/ 770617 w 3058155"/>
              <a:gd name="connsiteY6" fmla="*/ 1243814 h 1729809"/>
              <a:gd name="connsiteX7" fmla="*/ 1018267 w 3058155"/>
              <a:gd name="connsiteY7" fmla="*/ 1251434 h 1729809"/>
              <a:gd name="connsiteX8" fmla="*/ 1635487 w 3058155"/>
              <a:gd name="connsiteY8" fmla="*/ 1420979 h 1729809"/>
              <a:gd name="connsiteX9" fmla="*/ 2045062 w 3058155"/>
              <a:gd name="connsiteY9" fmla="*/ 1554329 h 1729809"/>
              <a:gd name="connsiteX10" fmla="*/ 2111737 w 3058155"/>
              <a:gd name="connsiteY10" fmla="*/ 1687679 h 1729809"/>
              <a:gd name="connsiteX11" fmla="*/ 2616562 w 3058155"/>
              <a:gd name="connsiteY11" fmla="*/ 1697204 h 1729809"/>
              <a:gd name="connsiteX12" fmla="*/ 3035662 w 3058155"/>
              <a:gd name="connsiteY12" fmla="*/ 1287629 h 1729809"/>
              <a:gd name="connsiteX13" fmla="*/ 2940412 w 3058155"/>
              <a:gd name="connsiteY13" fmla="*/ 382754 h 1729809"/>
              <a:gd name="connsiteX14" fmla="*/ 2426062 w 3058155"/>
              <a:gd name="connsiteY14" fmla="*/ 68429 h 1729809"/>
              <a:gd name="connsiteX15" fmla="*/ 911587 w 3058155"/>
              <a:gd name="connsiteY15" fmla="*/ 39854 h 1729809"/>
              <a:gd name="connsiteX16" fmla="*/ 82912 w 3058155"/>
              <a:gd name="connsiteY16" fmla="*/ 20804 h 172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58155" h="1729809">
                <a:moveTo>
                  <a:pt x="82912" y="20804"/>
                </a:moveTo>
                <a:cubicBezTo>
                  <a:pt x="-56788" y="73192"/>
                  <a:pt x="8300" y="244642"/>
                  <a:pt x="73387" y="354179"/>
                </a:cubicBezTo>
                <a:cubicBezTo>
                  <a:pt x="138474" y="463716"/>
                  <a:pt x="434702" y="581827"/>
                  <a:pt x="473437" y="678029"/>
                </a:cubicBezTo>
                <a:cubicBezTo>
                  <a:pt x="512172" y="774231"/>
                  <a:pt x="-56788" y="928536"/>
                  <a:pt x="305797" y="931394"/>
                </a:cubicBezTo>
                <a:cubicBezTo>
                  <a:pt x="295002" y="983782"/>
                  <a:pt x="273730" y="939332"/>
                  <a:pt x="294367" y="992354"/>
                </a:cubicBezTo>
                <a:cubicBezTo>
                  <a:pt x="315005" y="1045377"/>
                  <a:pt x="506457" y="1169519"/>
                  <a:pt x="585832" y="1211429"/>
                </a:cubicBezTo>
                <a:cubicBezTo>
                  <a:pt x="665207" y="1253339"/>
                  <a:pt x="691560" y="1199682"/>
                  <a:pt x="770617" y="1243814"/>
                </a:cubicBezTo>
                <a:cubicBezTo>
                  <a:pt x="765854" y="1394626"/>
                  <a:pt x="874122" y="1221906"/>
                  <a:pt x="1018267" y="1251434"/>
                </a:cubicBezTo>
                <a:cubicBezTo>
                  <a:pt x="1162412" y="1280962"/>
                  <a:pt x="1464354" y="1370496"/>
                  <a:pt x="1635487" y="1420979"/>
                </a:cubicBezTo>
                <a:cubicBezTo>
                  <a:pt x="1806620" y="1471462"/>
                  <a:pt x="1965687" y="1509879"/>
                  <a:pt x="2045062" y="1554329"/>
                </a:cubicBezTo>
                <a:cubicBezTo>
                  <a:pt x="2124437" y="1598779"/>
                  <a:pt x="2016487" y="1663867"/>
                  <a:pt x="2111737" y="1687679"/>
                </a:cubicBezTo>
                <a:cubicBezTo>
                  <a:pt x="2206987" y="1711492"/>
                  <a:pt x="2462575" y="1763879"/>
                  <a:pt x="2616562" y="1697204"/>
                </a:cubicBezTo>
                <a:cubicBezTo>
                  <a:pt x="2770550" y="1630529"/>
                  <a:pt x="2981687" y="1506704"/>
                  <a:pt x="3035662" y="1287629"/>
                </a:cubicBezTo>
                <a:cubicBezTo>
                  <a:pt x="3089637" y="1068554"/>
                  <a:pt x="3042012" y="585954"/>
                  <a:pt x="2940412" y="382754"/>
                </a:cubicBezTo>
                <a:cubicBezTo>
                  <a:pt x="2838812" y="179554"/>
                  <a:pt x="2764199" y="125579"/>
                  <a:pt x="2426062" y="68429"/>
                </a:cubicBezTo>
                <a:cubicBezTo>
                  <a:pt x="2087925" y="11279"/>
                  <a:pt x="1300525" y="49379"/>
                  <a:pt x="911587" y="39854"/>
                </a:cubicBezTo>
                <a:cubicBezTo>
                  <a:pt x="522650" y="30329"/>
                  <a:pt x="222612" y="-31584"/>
                  <a:pt x="82912" y="208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6911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Trade-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offs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Pareto front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060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62" grpId="0" uiExpand="1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32778" name="Picture 12" descr="640px-Front_pare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00" y="968400"/>
            <a:ext cx="4787900" cy="269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6" name="Rectangle 23"/>
          <p:cNvSpPr>
            <a:spLocks noChangeArrowheads="1"/>
          </p:cNvSpPr>
          <p:nvPr/>
        </p:nvSpPr>
        <p:spPr bwMode="auto">
          <a:xfrm>
            <a:off x="2123728" y="2139702"/>
            <a:ext cx="1000126" cy="161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0975" indent="-180975" algn="l"/>
            <a:endParaRPr lang="en-GB"/>
          </a:p>
        </p:txBody>
      </p:sp>
      <p:sp>
        <p:nvSpPr>
          <p:cNvPr id="32787" name="Rectangle 24"/>
          <p:cNvSpPr>
            <a:spLocks noChangeArrowheads="1"/>
          </p:cNvSpPr>
          <p:nvPr/>
        </p:nvSpPr>
        <p:spPr bwMode="auto">
          <a:xfrm>
            <a:off x="3491880" y="3507854"/>
            <a:ext cx="1152525" cy="161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0975" indent="-180975" algn="l"/>
            <a:endParaRPr lang="en-GB"/>
          </a:p>
        </p:txBody>
      </p:sp>
      <p:grpSp>
        <p:nvGrpSpPr>
          <p:cNvPr id="26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27" name="Afbeelding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28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3962" name="Text Box 10"/>
          <p:cNvSpPr txBox="1">
            <a:spLocks noChangeArrowheads="1"/>
          </p:cNvSpPr>
          <p:nvPr/>
        </p:nvSpPr>
        <p:spPr bwMode="auto">
          <a:xfrm>
            <a:off x="194400" y="3636000"/>
            <a:ext cx="8820000" cy="160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Relevance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Pareto-front:</a:t>
            </a:r>
          </a:p>
          <a:p>
            <a:pPr algn="l" eaLnBrk="1" hangingPunct="1"/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exists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function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although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general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approximated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by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sampling the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collection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solutions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spcBef>
                <a:spcPts val="1000"/>
              </a:spcBef>
              <a:spcAft>
                <a:spcPts val="200"/>
              </a:spcAft>
              <a:buFontTx/>
              <a:buNone/>
            </a:pPr>
            <a:endParaRPr lang="nl-N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6911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Trade-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offs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Pareto front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348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32778" name="Picture 12" descr="640px-Front_pare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00" y="968400"/>
            <a:ext cx="4787900" cy="269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6" name="Rectangle 23"/>
          <p:cNvSpPr>
            <a:spLocks noChangeArrowheads="1"/>
          </p:cNvSpPr>
          <p:nvPr/>
        </p:nvSpPr>
        <p:spPr bwMode="auto">
          <a:xfrm>
            <a:off x="2123728" y="2139702"/>
            <a:ext cx="1000126" cy="161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0975" indent="-180975" algn="l"/>
            <a:endParaRPr lang="en-GB"/>
          </a:p>
        </p:txBody>
      </p:sp>
      <p:sp>
        <p:nvSpPr>
          <p:cNvPr id="32787" name="Rectangle 24"/>
          <p:cNvSpPr>
            <a:spLocks noChangeArrowheads="1"/>
          </p:cNvSpPr>
          <p:nvPr/>
        </p:nvSpPr>
        <p:spPr bwMode="auto">
          <a:xfrm>
            <a:off x="3491880" y="3507854"/>
            <a:ext cx="1152525" cy="161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0975" indent="-180975" algn="l"/>
            <a:endParaRPr lang="en-GB"/>
          </a:p>
        </p:txBody>
      </p:sp>
      <p:grpSp>
        <p:nvGrpSpPr>
          <p:cNvPr id="26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27" name="Afbeelding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28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3962" name="Text Box 10"/>
          <p:cNvSpPr txBox="1">
            <a:spLocks noChangeArrowheads="1"/>
          </p:cNvSpPr>
          <p:nvPr/>
        </p:nvSpPr>
        <p:spPr bwMode="auto">
          <a:xfrm>
            <a:off x="194400" y="3636000"/>
            <a:ext cx="8820000" cy="117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Relevance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Pareto-front:</a:t>
            </a:r>
          </a:p>
          <a:p>
            <a:pPr algn="l" eaLnBrk="1" hangingPunct="1"/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defines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two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directions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cat.-II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space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nl-NL" sz="2800" b="1" dirty="0">
              <a:solidFill>
                <a:srgbClr val="FA49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spcBef>
                <a:spcPts val="1000"/>
              </a:spcBef>
              <a:spcAft>
                <a:spcPts val="200"/>
              </a:spcAft>
              <a:buFontTx/>
              <a:buNone/>
            </a:pPr>
            <a:endParaRPr lang="nl-N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6911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Trade-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offs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Pareto front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881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6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32778" name="Picture 12" descr="640px-Front_pare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00" y="968400"/>
            <a:ext cx="4787900" cy="269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843808" y="1413222"/>
            <a:ext cx="3492500" cy="1302544"/>
            <a:chOff x="3288" y="1979"/>
            <a:chExt cx="2200" cy="1094"/>
          </a:xfrm>
        </p:grpSpPr>
        <p:sp>
          <p:nvSpPr>
            <p:cNvPr id="32792" name="Line 32"/>
            <p:cNvSpPr>
              <a:spLocks noChangeShapeType="1"/>
            </p:cNvSpPr>
            <p:nvPr/>
          </p:nvSpPr>
          <p:spPr bwMode="auto">
            <a:xfrm flipH="1">
              <a:off x="4150" y="1979"/>
              <a:ext cx="318" cy="90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93" name="Text Box 33"/>
            <p:cNvSpPr txBox="1">
              <a:spLocks noChangeArrowheads="1"/>
            </p:cNvSpPr>
            <p:nvPr/>
          </p:nvSpPr>
          <p:spPr bwMode="auto">
            <a:xfrm>
              <a:off x="3288" y="2840"/>
              <a:ext cx="220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800" dirty="0" err="1">
                  <a:solidFill>
                    <a:srgbClr val="FA4912"/>
                  </a:solidFill>
                </a:rPr>
                <a:t>direction</a:t>
              </a:r>
              <a:r>
                <a:rPr lang="nl-NL" sz="1800" dirty="0">
                  <a:solidFill>
                    <a:srgbClr val="FA4912"/>
                  </a:solidFill>
                </a:rPr>
                <a:t> of absolute </a:t>
              </a:r>
              <a:r>
                <a:rPr lang="nl-NL" sz="1800" dirty="0" err="1">
                  <a:solidFill>
                    <a:srgbClr val="FA4912"/>
                  </a:solidFill>
                </a:rPr>
                <a:t>improvement</a:t>
              </a:r>
              <a:endParaRPr lang="nl-NL" sz="1800" dirty="0">
                <a:solidFill>
                  <a:srgbClr val="FA4912"/>
                </a:solidFill>
              </a:endParaRPr>
            </a:p>
          </p:txBody>
        </p:sp>
      </p:grpSp>
      <p:sp>
        <p:nvSpPr>
          <p:cNvPr id="32786" name="Rectangle 23"/>
          <p:cNvSpPr>
            <a:spLocks noChangeArrowheads="1"/>
          </p:cNvSpPr>
          <p:nvPr/>
        </p:nvSpPr>
        <p:spPr bwMode="auto">
          <a:xfrm>
            <a:off x="2123728" y="2139702"/>
            <a:ext cx="1000126" cy="161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0975" indent="-180975" algn="l"/>
            <a:endParaRPr lang="en-GB"/>
          </a:p>
        </p:txBody>
      </p:sp>
      <p:sp>
        <p:nvSpPr>
          <p:cNvPr id="32787" name="Rectangle 24"/>
          <p:cNvSpPr>
            <a:spLocks noChangeArrowheads="1"/>
          </p:cNvSpPr>
          <p:nvPr/>
        </p:nvSpPr>
        <p:spPr bwMode="auto">
          <a:xfrm>
            <a:off x="3491880" y="3507854"/>
            <a:ext cx="1152525" cy="161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0975" indent="-180975" algn="l"/>
            <a:endParaRPr lang="en-GB"/>
          </a:p>
        </p:txBody>
      </p:sp>
      <p:grpSp>
        <p:nvGrpSpPr>
          <p:cNvPr id="26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27" name="Afbeelding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28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3962" name="Text Box 10"/>
          <p:cNvSpPr txBox="1">
            <a:spLocks noChangeArrowheads="1"/>
          </p:cNvSpPr>
          <p:nvPr/>
        </p:nvSpPr>
        <p:spPr bwMode="auto">
          <a:xfrm>
            <a:off x="194400" y="3636000"/>
            <a:ext cx="8820000" cy="206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Relevance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Pareto-front:</a:t>
            </a:r>
          </a:p>
          <a:p>
            <a:pPr algn="l" eaLnBrk="1" hangingPunct="1"/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defines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two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directions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cat.-II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space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the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direction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absolute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improvement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/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deterioration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</a:p>
          <a:p>
            <a:pPr algn="l" eaLnBrk="1" hangingPunct="1">
              <a:spcBef>
                <a:spcPts val="1000"/>
              </a:spcBef>
              <a:spcAft>
                <a:spcPts val="200"/>
              </a:spcAft>
              <a:buFontTx/>
              <a:buNone/>
            </a:pPr>
            <a:endParaRPr lang="nl-NL" sz="2800" b="1" dirty="0">
              <a:solidFill>
                <a:srgbClr val="FA49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spcBef>
                <a:spcPts val="1000"/>
              </a:spcBef>
              <a:spcAft>
                <a:spcPts val="200"/>
              </a:spcAft>
              <a:buFontTx/>
              <a:buNone/>
            </a:pPr>
            <a:endParaRPr lang="nl-N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4" name="Picture 2" descr="http://cdn.morguefile.com/imageData/public/files/a/alvimann/preview/fldr_2010_03_23/file38312693475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00" y="968400"/>
            <a:ext cx="2232100" cy="26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hoek 14"/>
          <p:cNvSpPr/>
          <p:nvPr/>
        </p:nvSpPr>
        <p:spPr>
          <a:xfrm rot="5400000">
            <a:off x="6275115" y="2655458"/>
            <a:ext cx="55263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http://cdn.morguefile.com/imageData/public/files/a/alvimann/preview/fldr_2010_03_23/file3831269347533.jpg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6911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Trade-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offs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Pareto front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80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32778" name="Picture 12" descr="640px-Front_pare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00" y="968400"/>
            <a:ext cx="4787900" cy="269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203901" y="1059956"/>
            <a:ext cx="3492500" cy="1727599"/>
            <a:chOff x="3243" y="1253"/>
            <a:chExt cx="2200" cy="1451"/>
          </a:xfrm>
        </p:grpSpPr>
        <p:sp>
          <p:nvSpPr>
            <p:cNvPr id="32790" name="Line 36"/>
            <p:cNvSpPr>
              <a:spLocks noChangeShapeType="1"/>
            </p:cNvSpPr>
            <p:nvPr/>
          </p:nvSpPr>
          <p:spPr bwMode="auto">
            <a:xfrm flipH="1">
              <a:off x="3878" y="1797"/>
              <a:ext cx="318" cy="90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91" name="Text Box 37"/>
            <p:cNvSpPr txBox="1">
              <a:spLocks noChangeArrowheads="1"/>
            </p:cNvSpPr>
            <p:nvPr/>
          </p:nvSpPr>
          <p:spPr bwMode="auto">
            <a:xfrm>
              <a:off x="3243" y="1253"/>
              <a:ext cx="220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800" dirty="0" err="1">
                  <a:solidFill>
                    <a:srgbClr val="FA4912"/>
                  </a:solidFill>
                </a:rPr>
                <a:t>direction</a:t>
              </a:r>
              <a:r>
                <a:rPr lang="nl-NL" sz="1800" dirty="0">
                  <a:solidFill>
                    <a:srgbClr val="FA4912"/>
                  </a:solidFill>
                </a:rPr>
                <a:t> of absolute </a:t>
              </a:r>
              <a:r>
                <a:rPr lang="nl-NL" sz="1800" dirty="0" err="1">
                  <a:solidFill>
                    <a:srgbClr val="FA4912"/>
                  </a:solidFill>
                </a:rPr>
                <a:t>deterioration</a:t>
              </a:r>
              <a:endParaRPr lang="nl-NL" sz="1800" dirty="0">
                <a:solidFill>
                  <a:srgbClr val="FA4912"/>
                </a:solidFill>
              </a:endParaRPr>
            </a:p>
          </p:txBody>
        </p:sp>
      </p:grpSp>
      <p:sp>
        <p:nvSpPr>
          <p:cNvPr id="32786" name="Rectangle 23"/>
          <p:cNvSpPr>
            <a:spLocks noChangeArrowheads="1"/>
          </p:cNvSpPr>
          <p:nvPr/>
        </p:nvSpPr>
        <p:spPr bwMode="auto">
          <a:xfrm>
            <a:off x="2123728" y="2139702"/>
            <a:ext cx="1000126" cy="161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0975" indent="-180975" algn="l"/>
            <a:endParaRPr lang="en-GB"/>
          </a:p>
        </p:txBody>
      </p:sp>
      <p:sp>
        <p:nvSpPr>
          <p:cNvPr id="32787" name="Rectangle 24"/>
          <p:cNvSpPr>
            <a:spLocks noChangeArrowheads="1"/>
          </p:cNvSpPr>
          <p:nvPr/>
        </p:nvSpPr>
        <p:spPr bwMode="auto">
          <a:xfrm>
            <a:off x="3491880" y="3507854"/>
            <a:ext cx="1152525" cy="161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0975" indent="-180975" algn="l"/>
            <a:endParaRPr lang="en-GB"/>
          </a:p>
        </p:txBody>
      </p:sp>
      <p:grpSp>
        <p:nvGrpSpPr>
          <p:cNvPr id="26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27" name="Afbeelding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28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3962" name="Text Box 10"/>
          <p:cNvSpPr txBox="1">
            <a:spLocks noChangeArrowheads="1"/>
          </p:cNvSpPr>
          <p:nvPr/>
        </p:nvSpPr>
        <p:spPr bwMode="auto">
          <a:xfrm>
            <a:off x="194400" y="3636000"/>
            <a:ext cx="88200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Relevance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Pareto-front:</a:t>
            </a:r>
          </a:p>
          <a:p>
            <a:pPr algn="l" eaLnBrk="1" hangingPunct="1"/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defines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two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directions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cat.-II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space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the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direction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absolute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improvement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/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deterioration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</a:p>
          <a:p>
            <a:pPr algn="l" eaLnBrk="1" hangingPunct="1">
              <a:buFontTx/>
              <a:buNone/>
            </a:pPr>
            <a:endParaRPr lang="nl-NL" sz="2800" b="1" dirty="0">
              <a:solidFill>
                <a:srgbClr val="FA49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074" name="Picture 2" descr="http://cdn.morguefile.com/imageData/public/files/a/alvimann/preview/fldr_2010_03_23/file38312693475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911900" y="968400"/>
            <a:ext cx="2232100" cy="26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 rot="5400000">
            <a:off x="6275115" y="2655458"/>
            <a:ext cx="55263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http://cdn.morguefile.com/imageData/public/files/a/alvimann/preview/fldr_2010_03_23/file3831269347533.jpg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6911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Trade-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offs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Pareto front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090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32778" name="Picture 12" descr="640px-Front_pare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00" y="968400"/>
            <a:ext cx="4787900" cy="269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6" name="Rectangle 23"/>
          <p:cNvSpPr>
            <a:spLocks noChangeArrowheads="1"/>
          </p:cNvSpPr>
          <p:nvPr/>
        </p:nvSpPr>
        <p:spPr bwMode="auto">
          <a:xfrm>
            <a:off x="2123728" y="2139702"/>
            <a:ext cx="1000126" cy="161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0975" indent="-180975" algn="l"/>
            <a:endParaRPr lang="en-GB"/>
          </a:p>
        </p:txBody>
      </p:sp>
      <p:sp>
        <p:nvSpPr>
          <p:cNvPr id="32787" name="Rectangle 24"/>
          <p:cNvSpPr>
            <a:spLocks noChangeArrowheads="1"/>
          </p:cNvSpPr>
          <p:nvPr/>
        </p:nvSpPr>
        <p:spPr bwMode="auto">
          <a:xfrm>
            <a:off x="3491880" y="3507854"/>
            <a:ext cx="1152525" cy="161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0975" indent="-180975" algn="l"/>
            <a:endParaRPr lang="en-GB"/>
          </a:p>
        </p:txBody>
      </p:sp>
      <p:grpSp>
        <p:nvGrpSpPr>
          <p:cNvPr id="26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27" name="Afbeelding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28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2317704" y="1923524"/>
            <a:ext cx="3960812" cy="862011"/>
            <a:chOff x="2844" y="1857"/>
            <a:chExt cx="2495" cy="724"/>
          </a:xfrm>
        </p:grpSpPr>
        <p:sp>
          <p:nvSpPr>
            <p:cNvPr id="32788" name="Freeform 39"/>
            <p:cNvSpPr>
              <a:spLocks/>
            </p:cNvSpPr>
            <p:nvPr/>
          </p:nvSpPr>
          <p:spPr bwMode="auto">
            <a:xfrm>
              <a:off x="3787" y="1857"/>
              <a:ext cx="907" cy="408"/>
            </a:xfrm>
            <a:custGeom>
              <a:avLst/>
              <a:gdLst>
                <a:gd name="T0" fmla="*/ 0 w 907"/>
                <a:gd name="T1" fmla="*/ 0 h 408"/>
                <a:gd name="T2" fmla="*/ 454 w 907"/>
                <a:gd name="T3" fmla="*/ 272 h 408"/>
                <a:gd name="T4" fmla="*/ 907 w 907"/>
                <a:gd name="T5" fmla="*/ 408 h 408"/>
                <a:gd name="T6" fmla="*/ 0 60000 65536"/>
                <a:gd name="T7" fmla="*/ 0 60000 65536"/>
                <a:gd name="T8" fmla="*/ 0 60000 65536"/>
                <a:gd name="T9" fmla="*/ 0 w 907"/>
                <a:gd name="T10" fmla="*/ 0 h 408"/>
                <a:gd name="T11" fmla="*/ 907 w 907"/>
                <a:gd name="T12" fmla="*/ 408 h 4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7" h="408">
                  <a:moveTo>
                    <a:pt x="0" y="0"/>
                  </a:moveTo>
                  <a:cubicBezTo>
                    <a:pt x="151" y="102"/>
                    <a:pt x="303" y="204"/>
                    <a:pt x="454" y="272"/>
                  </a:cubicBezTo>
                  <a:cubicBezTo>
                    <a:pt x="605" y="340"/>
                    <a:pt x="832" y="385"/>
                    <a:pt x="907" y="408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89" name="Text Box 40"/>
            <p:cNvSpPr txBox="1">
              <a:spLocks noChangeArrowheads="1"/>
            </p:cNvSpPr>
            <p:nvPr/>
          </p:nvSpPr>
          <p:spPr bwMode="auto">
            <a:xfrm rot="1565537">
              <a:off x="2844" y="2348"/>
              <a:ext cx="249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sz="1800" dirty="0">
                  <a:solidFill>
                    <a:srgbClr val="FA4912"/>
                  </a:solidFill>
                </a:rPr>
                <a:t>tangent </a:t>
              </a:r>
              <a:r>
                <a:rPr lang="nl-NL" sz="1800" dirty="0" err="1">
                  <a:solidFill>
                    <a:srgbClr val="FA4912"/>
                  </a:solidFill>
                </a:rPr>
                <a:t>to</a:t>
              </a:r>
              <a:r>
                <a:rPr lang="nl-NL" sz="1800" dirty="0">
                  <a:solidFill>
                    <a:srgbClr val="FA4912"/>
                  </a:solidFill>
                </a:rPr>
                <a:t> the </a:t>
              </a:r>
              <a:r>
                <a:rPr lang="nl-NL" sz="1800" dirty="0" err="1">
                  <a:solidFill>
                    <a:srgbClr val="FA4912"/>
                  </a:solidFill>
                </a:rPr>
                <a:t>pareto</a:t>
              </a:r>
              <a:r>
                <a:rPr lang="nl-NL" sz="1800" dirty="0">
                  <a:solidFill>
                    <a:srgbClr val="FA4912"/>
                  </a:solidFill>
                </a:rPr>
                <a:t>-front: </a:t>
              </a:r>
              <a:r>
                <a:rPr lang="nl-NL" sz="1800" dirty="0" err="1">
                  <a:solidFill>
                    <a:srgbClr val="FA4912"/>
                  </a:solidFill>
                </a:rPr>
                <a:t>trade-offs</a:t>
              </a:r>
              <a:endParaRPr lang="nl-NL" sz="1800" dirty="0">
                <a:solidFill>
                  <a:srgbClr val="FA4912"/>
                </a:solidFill>
              </a:endParaRPr>
            </a:p>
          </p:txBody>
        </p:sp>
      </p:grpSp>
      <p:pic>
        <p:nvPicPr>
          <p:cNvPr id="15" name="Picture 2" descr="http://cdn.morguefile.com/imageData/public/files/a/alvimann/preview/fldr_2010_03_23/file38312693475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568" y="1985156"/>
            <a:ext cx="1228752" cy="16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cdn.morguefile.com/imageData/public/files/a/alvimann/preview/fldr_2010_03_23/file38312693475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911901" y="968400"/>
            <a:ext cx="1228752" cy="16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hoek 15"/>
          <p:cNvSpPr/>
          <p:nvPr/>
        </p:nvSpPr>
        <p:spPr>
          <a:xfrm rot="5400000">
            <a:off x="6275115" y="2655458"/>
            <a:ext cx="55263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http://cdn.morguefile.com/imageData/public/files/a/alvimann/preview/fldr_2010_03_23/file3831269347533.jpg</a:t>
            </a:r>
          </a:p>
        </p:txBody>
      </p:sp>
      <p:sp>
        <p:nvSpPr>
          <p:cNvPr id="253962" name="Text Box 10"/>
          <p:cNvSpPr txBox="1">
            <a:spLocks noChangeArrowheads="1"/>
          </p:cNvSpPr>
          <p:nvPr/>
        </p:nvSpPr>
        <p:spPr bwMode="auto">
          <a:xfrm>
            <a:off x="194400" y="3636000"/>
            <a:ext cx="88200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Relevance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Pareto-front:</a:t>
            </a:r>
          </a:p>
          <a:p>
            <a:pPr algn="l" eaLnBrk="1" hangingPunct="1"/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defines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two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directions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cat.-II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space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the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direction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absolute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improvement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/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deterioration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plane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perpendicular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this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direction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which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tangent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Pareto 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front,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which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represents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trade-offs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between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cat.-II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nl-N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6911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Trade-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offs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Pareto front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596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9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0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2854326" y="2550319"/>
            <a:ext cx="2644775" cy="1965722"/>
            <a:chOff x="3663" y="1480"/>
            <a:chExt cx="1666" cy="16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063" y="1480"/>
              <a:ext cx="1240" cy="322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3663" y="1532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define</a:t>
              </a:r>
              <a:endPara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4059" y="1812"/>
              <a:ext cx="1240" cy="321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3666" y="1874"/>
              <a:ext cx="62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conceptualize</a:t>
              </a: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4059" y="2810"/>
              <a:ext cx="1240" cy="321"/>
            </a:xfrm>
            <a:prstGeom prst="ellipse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666" y="2940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conclude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3666" y="2582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execute</a:t>
              </a:r>
            </a:p>
          </p:txBody>
        </p:sp>
        <p:sp>
          <p:nvSpPr>
            <p:cNvPr id="21" name="Oval 28"/>
            <p:cNvSpPr>
              <a:spLocks noChangeArrowheads="1"/>
            </p:cNvSpPr>
            <p:nvPr/>
          </p:nvSpPr>
          <p:spPr bwMode="auto">
            <a:xfrm>
              <a:off x="4059" y="2477"/>
              <a:ext cx="1240" cy="321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4059" y="2145"/>
              <a:ext cx="1240" cy="321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3666" y="2238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formalize</a:t>
              </a:r>
            </a:p>
          </p:txBody>
        </p:sp>
        <p:sp>
          <p:nvSpPr>
            <p:cNvPr id="24" name="Text Box 43"/>
            <p:cNvSpPr txBox="1">
              <a:spLocks noChangeArrowheads="1"/>
            </p:cNvSpPr>
            <p:nvPr/>
          </p:nvSpPr>
          <p:spPr bwMode="auto">
            <a:xfrm>
              <a:off x="4459" y="1498"/>
              <a:ext cx="47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1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formulate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pPr marL="180975" indent="-180975" algn="l">
                <a:lnSpc>
                  <a:spcPts val="1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purpose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5" name="Text Box 44"/>
            <p:cNvSpPr txBox="1">
              <a:spLocks noChangeArrowheads="1"/>
            </p:cNvSpPr>
            <p:nvPr/>
          </p:nvSpPr>
          <p:spPr bwMode="auto">
            <a:xfrm>
              <a:off x="4195" y="1842"/>
              <a:ext cx="47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identify</a:t>
              </a:r>
            </a:p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entities</a:t>
              </a:r>
            </a:p>
          </p:txBody>
        </p:sp>
        <p:sp>
          <p:nvSpPr>
            <p:cNvPr id="26" name="Text Box 45"/>
            <p:cNvSpPr txBox="1">
              <a:spLocks noChangeArrowheads="1"/>
            </p:cNvSpPr>
            <p:nvPr/>
          </p:nvSpPr>
          <p:spPr bwMode="auto">
            <a:xfrm>
              <a:off x="4855" y="1844"/>
              <a:ext cx="47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choose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relations</a:t>
              </a:r>
            </a:p>
          </p:txBody>
        </p:sp>
        <p:sp>
          <p:nvSpPr>
            <p:cNvPr id="27" name="Text Box 46"/>
            <p:cNvSpPr txBox="1">
              <a:spLocks noChangeArrowheads="1"/>
            </p:cNvSpPr>
            <p:nvPr/>
          </p:nvSpPr>
          <p:spPr bwMode="auto">
            <a:xfrm>
              <a:off x="4195" y="2227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obtain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values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8" name="Text Box 47"/>
            <p:cNvSpPr txBox="1">
              <a:spLocks noChangeArrowheads="1"/>
            </p:cNvSpPr>
            <p:nvPr/>
          </p:nvSpPr>
          <p:spPr bwMode="auto">
            <a:xfrm>
              <a:off x="4855" y="2227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formalize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relations</a:t>
              </a:r>
            </a:p>
          </p:txBody>
        </p:sp>
        <p:sp>
          <p:nvSpPr>
            <p:cNvPr id="29" name="Text Box 48"/>
            <p:cNvSpPr txBox="1">
              <a:spLocks noChangeArrowheads="1"/>
            </p:cNvSpPr>
            <p:nvPr/>
          </p:nvSpPr>
          <p:spPr bwMode="auto">
            <a:xfrm>
              <a:off x="4195" y="2554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operate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model</a:t>
              </a:r>
            </a:p>
          </p:txBody>
        </p:sp>
        <p:sp>
          <p:nvSpPr>
            <p:cNvPr id="30" name="Text Box 49"/>
            <p:cNvSpPr txBox="1">
              <a:spLocks noChangeArrowheads="1"/>
            </p:cNvSpPr>
            <p:nvPr/>
          </p:nvSpPr>
          <p:spPr bwMode="auto">
            <a:xfrm>
              <a:off x="4855" y="2554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obtain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result</a:t>
              </a:r>
            </a:p>
          </p:txBody>
        </p:sp>
        <p:sp>
          <p:nvSpPr>
            <p:cNvPr id="31" name="Text Box 50"/>
            <p:cNvSpPr txBox="1">
              <a:spLocks noChangeArrowheads="1"/>
            </p:cNvSpPr>
            <p:nvPr/>
          </p:nvSpPr>
          <p:spPr bwMode="auto">
            <a:xfrm>
              <a:off x="4195" y="2882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present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result</a:t>
              </a:r>
            </a:p>
          </p:txBody>
        </p:sp>
        <p:sp>
          <p:nvSpPr>
            <p:cNvPr id="32" name="Text Box 51"/>
            <p:cNvSpPr txBox="1">
              <a:spLocks noChangeArrowheads="1"/>
            </p:cNvSpPr>
            <p:nvPr/>
          </p:nvSpPr>
          <p:spPr bwMode="auto">
            <a:xfrm>
              <a:off x="4855" y="2882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interpret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result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3" name="Oval 144"/>
          <p:cNvSpPr>
            <a:spLocks noChangeArrowheads="1"/>
          </p:cNvSpPr>
          <p:nvPr/>
        </p:nvSpPr>
        <p:spPr bwMode="auto">
          <a:xfrm>
            <a:off x="4521968" y="3651870"/>
            <a:ext cx="842120" cy="497607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 Box 139"/>
          <p:cNvSpPr txBox="1">
            <a:spLocks noChangeArrowheads="1"/>
          </p:cNvSpPr>
          <p:nvPr/>
        </p:nvSpPr>
        <p:spPr bwMode="auto">
          <a:xfrm>
            <a:off x="2160240" y="1653779"/>
            <a:ext cx="47160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Execution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 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6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28678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49867" name="Text Box 11"/>
          <p:cNvSpPr txBox="1">
            <a:spLocks noChangeArrowheads="1"/>
          </p:cNvSpPr>
          <p:nvPr/>
        </p:nvSpPr>
        <p:spPr bwMode="auto">
          <a:xfrm>
            <a:off x="194400" y="915566"/>
            <a:ext cx="864048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Revisit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optimization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with multiple criteria:</a:t>
            </a:r>
          </a:p>
          <a:p>
            <a:pPr algn="l" eaLnBrk="1" hangingPunct="1">
              <a:buFontTx/>
              <a:buNone/>
            </a:pP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Problems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with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lumping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penalties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Q=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</a:t>
            </a:r>
            <a:r>
              <a:rPr lang="nl-NL" sz="3200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i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w</a:t>
            </a:r>
            <a:r>
              <a:rPr lang="nl-NL" sz="3200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i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q</a:t>
            </a:r>
            <a:r>
              <a:rPr lang="nl-NL" sz="3200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i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 typeface="Arial" pitchFamily="34" charset="0"/>
              <a:buChar char="•"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are 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values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</a:t>
            </a:r>
            <a:r>
              <a:rPr lang="nl-NL" sz="2800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(trial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error)?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don’t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things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that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shouldn’t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added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l" eaLnBrk="1" hangingPunct="1">
              <a:buFont typeface="Arial" pitchFamily="34" charset="0"/>
              <a:buChar char="•"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 typeface="Arial" pitchFamily="34" charset="0"/>
              <a:buChar char="•"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 look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for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alternative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 approach,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using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 </a:t>
            </a:r>
            <a:r>
              <a:rPr lang="nl-NL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dominance</a:t>
            </a:r>
            <a:endParaRPr lang="nl-NL" sz="2800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1800" dirty="0">
              <a:latin typeface="+mn-lt"/>
            </a:endParaRPr>
          </a:p>
        </p:txBody>
      </p:sp>
      <p:grpSp>
        <p:nvGrpSpPr>
          <p:cNvPr id="14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5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6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6911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Cat.-II –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space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dominance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084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5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6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http://cdn.morguefile.com/imageData/public/files/k/karpati/preview/fldr_2011_07_24/file158131150047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0000"/>
                    </a14:imgEffect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" y="-6285"/>
            <a:ext cx="9138246" cy="514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28678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94400" y="915566"/>
            <a:ext cx="8640488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Assume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cat.-II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are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ordinals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eaLnBrk="1" hangingPunct="1"/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Every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axis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cat.-II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space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ordered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</a:p>
          <a:p>
            <a:pPr eaLnBrk="1" hangingPunct="1"/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concept C</a:t>
            </a:r>
            <a:r>
              <a:rPr lang="nl-NL" sz="28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dominates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</a:t>
            </a:r>
            <a:r>
              <a:rPr lang="nl-NL" sz="28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iff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cat.-II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</a:t>
            </a:r>
            <a:r>
              <a:rPr lang="nl-NL" sz="28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 C</a:t>
            </a:r>
            <a:r>
              <a:rPr lang="nl-NL" sz="28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.q</a:t>
            </a:r>
            <a:r>
              <a:rPr lang="nl-NL" sz="28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better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</a:t>
            </a:r>
            <a:r>
              <a:rPr lang="nl-NL" sz="28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.q</a:t>
            </a:r>
            <a:r>
              <a:rPr lang="nl-NL" sz="28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</a:p>
          <a:p>
            <a:pPr eaLnBrk="1" hangingPunct="1"/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‘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Being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better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’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may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mean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‘&lt;‘ (e.g., waste) or ‘&gt;’ (e.g.,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profit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);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6911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Cat.-II –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space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dominance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hthoek 2"/>
          <p:cNvSpPr/>
          <p:nvPr/>
        </p:nvSpPr>
        <p:spPr>
          <a:xfrm rot="16200000">
            <a:off x="6786790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http://www.morguefile.com/archive/display/765894</a:t>
            </a:r>
          </a:p>
        </p:txBody>
      </p:sp>
    </p:spTree>
    <p:extLst>
      <p:ext uri="{BB962C8B-B14F-4D97-AF65-F5344CB8AC3E}">
        <p14:creationId xmlns:p14="http://schemas.microsoft.com/office/powerpoint/2010/main" val="328970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AutoShape 6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29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30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1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6911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Cat.-II –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space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dominance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3" name="Picture 13" descr="640px-Front_pare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546" y="968623"/>
            <a:ext cx="4787900" cy="269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3419872" y="3476625"/>
            <a:ext cx="1296144" cy="185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hoek 34"/>
          <p:cNvSpPr/>
          <p:nvPr/>
        </p:nvSpPr>
        <p:spPr>
          <a:xfrm>
            <a:off x="2123728" y="2139702"/>
            <a:ext cx="1008112" cy="175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rije vorm 2"/>
          <p:cNvSpPr/>
          <p:nvPr/>
        </p:nvSpPr>
        <p:spPr>
          <a:xfrm>
            <a:off x="3200472" y="994681"/>
            <a:ext cx="3608671" cy="2409650"/>
          </a:xfrm>
          <a:custGeom>
            <a:avLst/>
            <a:gdLst>
              <a:gd name="connsiteX0" fmla="*/ 203835 w 3603776"/>
              <a:gd name="connsiteY0" fmla="*/ 819489 h 2529349"/>
              <a:gd name="connsiteX1" fmla="*/ 971931 w 3603776"/>
              <a:gd name="connsiteY1" fmla="*/ 863380 h 2529349"/>
              <a:gd name="connsiteX2" fmla="*/ 1593723 w 3603776"/>
              <a:gd name="connsiteY2" fmla="*/ 731706 h 2529349"/>
              <a:gd name="connsiteX3" fmla="*/ 1601038 w 3603776"/>
              <a:gd name="connsiteY3" fmla="*/ 1002369 h 2529349"/>
              <a:gd name="connsiteX4" fmla="*/ 1432789 w 3603776"/>
              <a:gd name="connsiteY4" fmla="*/ 1602215 h 2529349"/>
              <a:gd name="connsiteX5" fmla="*/ 1959483 w 3603776"/>
              <a:gd name="connsiteY5" fmla="*/ 2150855 h 2529349"/>
              <a:gd name="connsiteX6" fmla="*/ 2866568 w 3603776"/>
              <a:gd name="connsiteY6" fmla="*/ 2209377 h 2529349"/>
              <a:gd name="connsiteX7" fmla="*/ 2903144 w 3603776"/>
              <a:gd name="connsiteY7" fmla="*/ 2370311 h 2529349"/>
              <a:gd name="connsiteX8" fmla="*/ 3459099 w 3603776"/>
              <a:gd name="connsiteY8" fmla="*/ 2392257 h 2529349"/>
              <a:gd name="connsiteX9" fmla="*/ 3437154 w 3603776"/>
              <a:gd name="connsiteY9" fmla="*/ 534196 h 2529349"/>
              <a:gd name="connsiteX10" fmla="*/ 1608354 w 3603776"/>
              <a:gd name="connsiteY10" fmla="*/ 73338 h 2529349"/>
              <a:gd name="connsiteX11" fmla="*/ 108738 w 3603776"/>
              <a:gd name="connsiteY11" fmla="*/ 80653 h 2529349"/>
              <a:gd name="connsiteX12" fmla="*/ 203835 w 3603776"/>
              <a:gd name="connsiteY12" fmla="*/ 819489 h 2529349"/>
              <a:gd name="connsiteX0" fmla="*/ 203835 w 3608671"/>
              <a:gd name="connsiteY0" fmla="*/ 819489 h 2409650"/>
              <a:gd name="connsiteX1" fmla="*/ 971931 w 3608671"/>
              <a:gd name="connsiteY1" fmla="*/ 863380 h 2409650"/>
              <a:gd name="connsiteX2" fmla="*/ 1593723 w 3608671"/>
              <a:gd name="connsiteY2" fmla="*/ 731706 h 2409650"/>
              <a:gd name="connsiteX3" fmla="*/ 1601038 w 3608671"/>
              <a:gd name="connsiteY3" fmla="*/ 1002369 h 2409650"/>
              <a:gd name="connsiteX4" fmla="*/ 1432789 w 3608671"/>
              <a:gd name="connsiteY4" fmla="*/ 1602215 h 2409650"/>
              <a:gd name="connsiteX5" fmla="*/ 1959483 w 3608671"/>
              <a:gd name="connsiteY5" fmla="*/ 2150855 h 2409650"/>
              <a:gd name="connsiteX6" fmla="*/ 2866568 w 3608671"/>
              <a:gd name="connsiteY6" fmla="*/ 2209377 h 2409650"/>
              <a:gd name="connsiteX7" fmla="*/ 2903144 w 3608671"/>
              <a:gd name="connsiteY7" fmla="*/ 2370311 h 2409650"/>
              <a:gd name="connsiteX8" fmla="*/ 3470318 w 3608671"/>
              <a:gd name="connsiteY8" fmla="*/ 2218353 h 2409650"/>
              <a:gd name="connsiteX9" fmla="*/ 3437154 w 3608671"/>
              <a:gd name="connsiteY9" fmla="*/ 534196 h 2409650"/>
              <a:gd name="connsiteX10" fmla="*/ 1608354 w 3608671"/>
              <a:gd name="connsiteY10" fmla="*/ 73338 h 2409650"/>
              <a:gd name="connsiteX11" fmla="*/ 108738 w 3608671"/>
              <a:gd name="connsiteY11" fmla="*/ 80653 h 2409650"/>
              <a:gd name="connsiteX12" fmla="*/ 203835 w 3608671"/>
              <a:gd name="connsiteY12" fmla="*/ 819489 h 24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8671" h="2409650">
                <a:moveTo>
                  <a:pt x="203835" y="819489"/>
                </a:moveTo>
                <a:cubicBezTo>
                  <a:pt x="347701" y="949944"/>
                  <a:pt x="740283" y="878011"/>
                  <a:pt x="971931" y="863380"/>
                </a:cubicBezTo>
                <a:cubicBezTo>
                  <a:pt x="1203579" y="848750"/>
                  <a:pt x="1488872" y="708541"/>
                  <a:pt x="1593723" y="731706"/>
                </a:cubicBezTo>
                <a:cubicBezTo>
                  <a:pt x="1698574" y="754871"/>
                  <a:pt x="1627860" y="857284"/>
                  <a:pt x="1601038" y="1002369"/>
                </a:cubicBezTo>
                <a:cubicBezTo>
                  <a:pt x="1574216" y="1147454"/>
                  <a:pt x="1373048" y="1410801"/>
                  <a:pt x="1432789" y="1602215"/>
                </a:cubicBezTo>
                <a:cubicBezTo>
                  <a:pt x="1492530" y="1793629"/>
                  <a:pt x="1720520" y="2049661"/>
                  <a:pt x="1959483" y="2150855"/>
                </a:cubicBezTo>
                <a:cubicBezTo>
                  <a:pt x="2198446" y="2252049"/>
                  <a:pt x="2709291" y="2172801"/>
                  <a:pt x="2866568" y="2209377"/>
                </a:cubicBezTo>
                <a:cubicBezTo>
                  <a:pt x="3023845" y="2245953"/>
                  <a:pt x="2802519" y="2368815"/>
                  <a:pt x="2903144" y="2370311"/>
                </a:cubicBezTo>
                <a:cubicBezTo>
                  <a:pt x="3003769" y="2371807"/>
                  <a:pt x="3381316" y="2524372"/>
                  <a:pt x="3470318" y="2218353"/>
                </a:cubicBezTo>
                <a:cubicBezTo>
                  <a:pt x="3559320" y="1912334"/>
                  <a:pt x="3747481" y="891699"/>
                  <a:pt x="3437154" y="534196"/>
                </a:cubicBezTo>
                <a:cubicBezTo>
                  <a:pt x="3126827" y="176693"/>
                  <a:pt x="2163090" y="148928"/>
                  <a:pt x="1608354" y="73338"/>
                </a:cubicBezTo>
                <a:cubicBezTo>
                  <a:pt x="1053618" y="-2252"/>
                  <a:pt x="336729" y="-47363"/>
                  <a:pt x="108738" y="80653"/>
                </a:cubicBezTo>
                <a:cubicBezTo>
                  <a:pt x="-119253" y="208669"/>
                  <a:pt x="59969" y="689034"/>
                  <a:pt x="203835" y="8194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Vrije vorm 3"/>
          <p:cNvSpPr/>
          <p:nvPr/>
        </p:nvSpPr>
        <p:spPr>
          <a:xfrm>
            <a:off x="3682063" y="1609615"/>
            <a:ext cx="203181" cy="411211"/>
          </a:xfrm>
          <a:custGeom>
            <a:avLst/>
            <a:gdLst>
              <a:gd name="connsiteX0" fmla="*/ 3428 w 200135"/>
              <a:gd name="connsiteY0" fmla="*/ 11496 h 411086"/>
              <a:gd name="connsiteX1" fmla="*/ 76356 w 200135"/>
              <a:gd name="connsiteY1" fmla="*/ 280767 h 411086"/>
              <a:gd name="connsiteX2" fmla="*/ 138064 w 200135"/>
              <a:gd name="connsiteY2" fmla="*/ 404183 h 411086"/>
              <a:gd name="connsiteX3" fmla="*/ 194162 w 200135"/>
              <a:gd name="connsiteY3" fmla="*/ 84423 h 411086"/>
              <a:gd name="connsiteX4" fmla="*/ 3428 w 200135"/>
              <a:gd name="connsiteY4" fmla="*/ 11496 h 411086"/>
              <a:gd name="connsiteX0" fmla="*/ 3586 w 203181"/>
              <a:gd name="connsiteY0" fmla="*/ 11621 h 411211"/>
              <a:gd name="connsiteX1" fmla="*/ 76514 w 203181"/>
              <a:gd name="connsiteY1" fmla="*/ 280892 h 411211"/>
              <a:gd name="connsiteX2" fmla="*/ 161972 w 203181"/>
              <a:gd name="connsiteY2" fmla="*/ 404308 h 411211"/>
              <a:gd name="connsiteX3" fmla="*/ 194320 w 203181"/>
              <a:gd name="connsiteY3" fmla="*/ 84548 h 411211"/>
              <a:gd name="connsiteX4" fmla="*/ 3586 w 203181"/>
              <a:gd name="connsiteY4" fmla="*/ 11621 h 41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81" h="411211">
                <a:moveTo>
                  <a:pt x="3586" y="11621"/>
                </a:moveTo>
                <a:cubicBezTo>
                  <a:pt x="-16048" y="44345"/>
                  <a:pt x="50116" y="215444"/>
                  <a:pt x="76514" y="280892"/>
                </a:cubicBezTo>
                <a:cubicBezTo>
                  <a:pt x="102912" y="346340"/>
                  <a:pt x="142338" y="437032"/>
                  <a:pt x="161972" y="404308"/>
                </a:cubicBezTo>
                <a:cubicBezTo>
                  <a:pt x="181606" y="371584"/>
                  <a:pt x="220718" y="149996"/>
                  <a:pt x="194320" y="84548"/>
                </a:cubicBezTo>
                <a:cubicBezTo>
                  <a:pt x="167922" y="19100"/>
                  <a:pt x="23220" y="-21103"/>
                  <a:pt x="3586" y="116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Vrije vorm 4"/>
          <p:cNvSpPr/>
          <p:nvPr/>
        </p:nvSpPr>
        <p:spPr>
          <a:xfrm>
            <a:off x="4386770" y="2368765"/>
            <a:ext cx="714214" cy="172690"/>
          </a:xfrm>
          <a:custGeom>
            <a:avLst/>
            <a:gdLst>
              <a:gd name="connsiteX0" fmla="*/ 649535 w 745833"/>
              <a:gd name="connsiteY0" fmla="*/ 9797 h 172931"/>
              <a:gd name="connsiteX1" fmla="*/ 211970 w 745833"/>
              <a:gd name="connsiteY1" fmla="*/ 21017 h 172931"/>
              <a:gd name="connsiteX2" fmla="*/ 21236 w 745833"/>
              <a:gd name="connsiteY2" fmla="*/ 43456 h 172931"/>
              <a:gd name="connsiteX3" fmla="*/ 694414 w 745833"/>
              <a:gd name="connsiteY3" fmla="*/ 172482 h 172931"/>
              <a:gd name="connsiteX4" fmla="*/ 649535 w 745833"/>
              <a:gd name="connsiteY4" fmla="*/ 9797 h 172931"/>
              <a:gd name="connsiteX0" fmla="*/ 618742 w 714214"/>
              <a:gd name="connsiteY0" fmla="*/ 9797 h 172690"/>
              <a:gd name="connsiteX1" fmla="*/ 181177 w 714214"/>
              <a:gd name="connsiteY1" fmla="*/ 21017 h 172690"/>
              <a:gd name="connsiteX2" fmla="*/ 24102 w 714214"/>
              <a:gd name="connsiteY2" fmla="*/ 43456 h 172690"/>
              <a:gd name="connsiteX3" fmla="*/ 663621 w 714214"/>
              <a:gd name="connsiteY3" fmla="*/ 172482 h 172690"/>
              <a:gd name="connsiteX4" fmla="*/ 618742 w 714214"/>
              <a:gd name="connsiteY4" fmla="*/ 9797 h 17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214" h="172690">
                <a:moveTo>
                  <a:pt x="618742" y="9797"/>
                </a:moveTo>
                <a:cubicBezTo>
                  <a:pt x="538335" y="-15447"/>
                  <a:pt x="280284" y="15407"/>
                  <a:pt x="181177" y="21017"/>
                </a:cubicBezTo>
                <a:cubicBezTo>
                  <a:pt x="82070" y="26627"/>
                  <a:pt x="-56305" y="18212"/>
                  <a:pt x="24102" y="43456"/>
                </a:cubicBezTo>
                <a:cubicBezTo>
                  <a:pt x="104509" y="68700"/>
                  <a:pt x="564514" y="178092"/>
                  <a:pt x="663621" y="172482"/>
                </a:cubicBezTo>
                <a:cubicBezTo>
                  <a:pt x="762728" y="166872"/>
                  <a:pt x="699149" y="35041"/>
                  <a:pt x="618742" y="97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Vrije vorm 5"/>
          <p:cNvSpPr/>
          <p:nvPr/>
        </p:nvSpPr>
        <p:spPr>
          <a:xfrm>
            <a:off x="3919843" y="2142515"/>
            <a:ext cx="328365" cy="209263"/>
          </a:xfrm>
          <a:custGeom>
            <a:avLst/>
            <a:gdLst>
              <a:gd name="connsiteX0" fmla="*/ 40685 w 328420"/>
              <a:gd name="connsiteY0" fmla="*/ 112387 h 208151"/>
              <a:gd name="connsiteX1" fmla="*/ 23856 w 328420"/>
              <a:gd name="connsiteY1" fmla="*/ 191 h 208151"/>
              <a:gd name="connsiteX2" fmla="*/ 321176 w 328420"/>
              <a:gd name="connsiteY2" fmla="*/ 140436 h 208151"/>
              <a:gd name="connsiteX3" fmla="*/ 220199 w 328420"/>
              <a:gd name="connsiteY3" fmla="*/ 207754 h 208151"/>
              <a:gd name="connsiteX4" fmla="*/ 40685 w 328420"/>
              <a:gd name="connsiteY4" fmla="*/ 112387 h 208151"/>
              <a:gd name="connsiteX0" fmla="*/ 40686 w 328365"/>
              <a:gd name="connsiteY0" fmla="*/ 112631 h 209263"/>
              <a:gd name="connsiteX1" fmla="*/ 23857 w 328365"/>
              <a:gd name="connsiteY1" fmla="*/ 435 h 209263"/>
              <a:gd name="connsiteX2" fmla="*/ 321177 w 328365"/>
              <a:gd name="connsiteY2" fmla="*/ 156022 h 209263"/>
              <a:gd name="connsiteX3" fmla="*/ 220200 w 328365"/>
              <a:gd name="connsiteY3" fmla="*/ 207998 h 209263"/>
              <a:gd name="connsiteX4" fmla="*/ 40686 w 328365"/>
              <a:gd name="connsiteY4" fmla="*/ 112631 h 20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365" h="209263">
                <a:moveTo>
                  <a:pt x="40686" y="112631"/>
                </a:moveTo>
                <a:cubicBezTo>
                  <a:pt x="7962" y="78037"/>
                  <a:pt x="-22892" y="-6797"/>
                  <a:pt x="23857" y="435"/>
                </a:cubicBezTo>
                <a:cubicBezTo>
                  <a:pt x="70606" y="7667"/>
                  <a:pt x="288453" y="121428"/>
                  <a:pt x="321177" y="156022"/>
                </a:cubicBezTo>
                <a:cubicBezTo>
                  <a:pt x="353901" y="190616"/>
                  <a:pt x="266949" y="215230"/>
                  <a:pt x="220200" y="207998"/>
                </a:cubicBezTo>
                <a:cubicBezTo>
                  <a:pt x="173452" y="200766"/>
                  <a:pt x="73410" y="147225"/>
                  <a:pt x="40686" y="112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vak 7"/>
          <p:cNvSpPr txBox="1"/>
          <p:nvPr/>
        </p:nvSpPr>
        <p:spPr>
          <a:xfrm>
            <a:off x="3275856" y="336383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f2 </a:t>
            </a:r>
            <a:r>
              <a:rPr lang="nl-NL" dirty="0" err="1" smtClean="0"/>
              <a:t>should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minimal</a:t>
            </a:r>
            <a:r>
              <a:rPr lang="nl-NL" dirty="0" smtClean="0"/>
              <a:t> (e.g., waste)</a:t>
            </a:r>
            <a:endParaRPr lang="en-US" dirty="0"/>
          </a:p>
        </p:txBody>
      </p:sp>
      <p:sp>
        <p:nvSpPr>
          <p:cNvPr id="42" name="Tekstvak 41"/>
          <p:cNvSpPr txBox="1"/>
          <p:nvPr/>
        </p:nvSpPr>
        <p:spPr>
          <a:xfrm>
            <a:off x="2259740" y="1155397"/>
            <a:ext cx="1016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f1 </a:t>
            </a:r>
            <a:r>
              <a:rPr lang="nl-NL" dirty="0" err="1" smtClean="0"/>
              <a:t>should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minimal</a:t>
            </a:r>
            <a:r>
              <a:rPr lang="nl-NL" dirty="0" smtClean="0"/>
              <a:t> (e.g., </a:t>
            </a:r>
            <a:r>
              <a:rPr lang="nl-NL" dirty="0" err="1" smtClean="0"/>
              <a:t>costs</a:t>
            </a:r>
            <a:r>
              <a:rPr lang="nl-NL" dirty="0" smtClean="0"/>
              <a:t>)</a:t>
            </a:r>
            <a:endParaRPr lang="en-US" dirty="0"/>
          </a:p>
        </p:txBody>
      </p:sp>
      <p:sp>
        <p:nvSpPr>
          <p:cNvPr id="9" name="Tekstvak 8"/>
          <p:cNvSpPr txBox="1"/>
          <p:nvPr/>
        </p:nvSpPr>
        <p:spPr>
          <a:xfrm>
            <a:off x="4644008" y="2142515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B050"/>
                </a:solidFill>
              </a:rPr>
              <a:t>B.f1&lt;C.f1 </a:t>
            </a:r>
            <a:r>
              <a:rPr lang="nl-NL" dirty="0" err="1" smtClean="0">
                <a:solidFill>
                  <a:srgbClr val="00B050"/>
                </a:solidFill>
              </a:rPr>
              <a:t>and</a:t>
            </a:r>
            <a:r>
              <a:rPr lang="nl-NL" dirty="0" smtClean="0">
                <a:solidFill>
                  <a:srgbClr val="00B050"/>
                </a:solidFill>
              </a:rPr>
              <a:t> B.f2&lt;C.f2, </a:t>
            </a:r>
            <a:r>
              <a:rPr lang="nl-NL" dirty="0" err="1" smtClean="0">
                <a:solidFill>
                  <a:srgbClr val="00B050"/>
                </a:solidFill>
              </a:rPr>
              <a:t>so</a:t>
            </a:r>
            <a:endParaRPr lang="nl-NL" dirty="0" smtClean="0">
              <a:solidFill>
                <a:srgbClr val="00B050"/>
              </a:solidFill>
            </a:endParaRPr>
          </a:p>
          <a:p>
            <a:r>
              <a:rPr lang="nl-NL" dirty="0" smtClean="0">
                <a:solidFill>
                  <a:srgbClr val="00B050"/>
                </a:solidFill>
              </a:rPr>
              <a:t>B </a:t>
            </a:r>
            <a:r>
              <a:rPr lang="nl-NL" dirty="0" err="1" smtClean="0">
                <a:solidFill>
                  <a:srgbClr val="00B050"/>
                </a:solidFill>
              </a:rPr>
              <a:t>dominates</a:t>
            </a:r>
            <a:r>
              <a:rPr lang="nl-NL" dirty="0" smtClean="0">
                <a:solidFill>
                  <a:srgbClr val="00B050"/>
                </a:solidFill>
              </a:rPr>
              <a:t> 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3131840" y="987574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A</a:t>
            </a:r>
            <a:r>
              <a:rPr lang="nl-NL" dirty="0" smtClean="0">
                <a:solidFill>
                  <a:srgbClr val="00B050"/>
                </a:solidFill>
              </a:rPr>
              <a:t>.f1&lt;C.f1 </a:t>
            </a:r>
            <a:r>
              <a:rPr lang="nl-NL" dirty="0" err="1" smtClean="0">
                <a:solidFill>
                  <a:srgbClr val="00B050"/>
                </a:solidFill>
              </a:rPr>
              <a:t>and</a:t>
            </a:r>
            <a:r>
              <a:rPr lang="nl-NL" dirty="0" smtClean="0">
                <a:solidFill>
                  <a:srgbClr val="00B050"/>
                </a:solidFill>
              </a:rPr>
              <a:t> A.f2&lt;C.f2, </a:t>
            </a:r>
            <a:r>
              <a:rPr lang="nl-NL" dirty="0" err="1" smtClean="0">
                <a:solidFill>
                  <a:srgbClr val="00B050"/>
                </a:solidFill>
              </a:rPr>
              <a:t>so</a:t>
            </a:r>
            <a:endParaRPr lang="nl-NL" dirty="0" smtClean="0">
              <a:solidFill>
                <a:srgbClr val="00B050"/>
              </a:solidFill>
            </a:endParaRPr>
          </a:p>
          <a:p>
            <a:r>
              <a:rPr lang="nl-NL" dirty="0">
                <a:solidFill>
                  <a:srgbClr val="00B050"/>
                </a:solidFill>
              </a:rPr>
              <a:t>A</a:t>
            </a:r>
            <a:r>
              <a:rPr lang="nl-NL" dirty="0" smtClean="0">
                <a:solidFill>
                  <a:srgbClr val="00B050"/>
                </a:solidFill>
              </a:rPr>
              <a:t> </a:t>
            </a:r>
            <a:r>
              <a:rPr lang="nl-NL" dirty="0" err="1" smtClean="0">
                <a:solidFill>
                  <a:srgbClr val="00B050"/>
                </a:solidFill>
              </a:rPr>
              <a:t>dominates</a:t>
            </a:r>
            <a:r>
              <a:rPr lang="nl-NL" dirty="0" smtClean="0">
                <a:solidFill>
                  <a:srgbClr val="00B050"/>
                </a:solidFill>
              </a:rPr>
              <a:t> 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4716016" y="987574"/>
            <a:ext cx="2196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A.f2&lt;B.f2 </a:t>
            </a:r>
            <a:r>
              <a:rPr lang="nl-NL" dirty="0" err="1" smtClean="0">
                <a:solidFill>
                  <a:srgbClr val="FF0000"/>
                </a:solidFill>
              </a:rPr>
              <a:t>and</a:t>
            </a:r>
            <a:r>
              <a:rPr lang="nl-NL" dirty="0" smtClean="0">
                <a:solidFill>
                  <a:srgbClr val="FF0000"/>
                </a:solidFill>
              </a:rPr>
              <a:t> B.f1&lt;A.f1, </a:t>
            </a:r>
            <a:r>
              <a:rPr lang="nl-NL" dirty="0" err="1" smtClean="0">
                <a:solidFill>
                  <a:srgbClr val="FF0000"/>
                </a:solidFill>
              </a:rPr>
              <a:t>so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rgbClr val="FF0000"/>
                </a:solidFill>
              </a:rPr>
              <a:t>B </a:t>
            </a:r>
            <a:r>
              <a:rPr lang="nl-NL" dirty="0" err="1" smtClean="0">
                <a:solidFill>
                  <a:srgbClr val="FF0000"/>
                </a:solidFill>
              </a:rPr>
              <a:t>and</a:t>
            </a:r>
            <a:r>
              <a:rPr lang="nl-NL" dirty="0" smtClean="0">
                <a:solidFill>
                  <a:srgbClr val="FF0000"/>
                </a:solidFill>
              </a:rPr>
              <a:t> A </a:t>
            </a:r>
            <a:r>
              <a:rPr lang="nl-NL" dirty="0" err="1" smtClean="0">
                <a:solidFill>
                  <a:srgbClr val="FF0000"/>
                </a:solidFill>
              </a:rPr>
              <a:t>don’t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dominate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each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other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Vrije vorm 9"/>
          <p:cNvSpPr/>
          <p:nvPr/>
        </p:nvSpPr>
        <p:spPr>
          <a:xfrm>
            <a:off x="3779609" y="1949078"/>
            <a:ext cx="795093" cy="470300"/>
          </a:xfrm>
          <a:custGeom>
            <a:avLst/>
            <a:gdLst>
              <a:gd name="connsiteX0" fmla="*/ 33977 w 770237"/>
              <a:gd name="connsiteY0" fmla="*/ 1633 h 459015"/>
              <a:gd name="connsiteX1" fmla="*/ 72183 w 770237"/>
              <a:gd name="connsiteY1" fmla="*/ 52574 h 459015"/>
              <a:gd name="connsiteX2" fmla="*/ 140954 w 770237"/>
              <a:gd name="connsiteY2" fmla="*/ 55121 h 459015"/>
              <a:gd name="connsiteX3" fmla="*/ 163878 w 770237"/>
              <a:gd name="connsiteY3" fmla="*/ 83139 h 459015"/>
              <a:gd name="connsiteX4" fmla="*/ 140954 w 770237"/>
              <a:gd name="connsiteY4" fmla="*/ 123893 h 459015"/>
              <a:gd name="connsiteX5" fmla="*/ 497545 w 770237"/>
              <a:gd name="connsiteY5" fmla="*/ 342941 h 459015"/>
              <a:gd name="connsiteX6" fmla="*/ 548487 w 770237"/>
              <a:gd name="connsiteY6" fmla="*/ 317470 h 459015"/>
              <a:gd name="connsiteX7" fmla="*/ 637634 w 770237"/>
              <a:gd name="connsiteY7" fmla="*/ 325111 h 459015"/>
              <a:gd name="connsiteX8" fmla="*/ 624899 w 770237"/>
              <a:gd name="connsiteY8" fmla="*/ 401524 h 459015"/>
              <a:gd name="connsiteX9" fmla="*/ 632540 w 770237"/>
              <a:gd name="connsiteY9" fmla="*/ 442277 h 459015"/>
              <a:gd name="connsiteX10" fmla="*/ 731876 w 770237"/>
              <a:gd name="connsiteY10" fmla="*/ 444824 h 459015"/>
              <a:gd name="connsiteX11" fmla="*/ 767535 w 770237"/>
              <a:gd name="connsiteY11" fmla="*/ 263982 h 459015"/>
              <a:gd name="connsiteX12" fmla="*/ 752253 w 770237"/>
              <a:gd name="connsiteY12" fmla="*/ 123893 h 459015"/>
              <a:gd name="connsiteX13" fmla="*/ 629993 w 770237"/>
              <a:gd name="connsiteY13" fmla="*/ 126440 h 459015"/>
              <a:gd name="connsiteX14" fmla="*/ 596881 w 770237"/>
              <a:gd name="connsiteY14" fmla="*/ 113704 h 459015"/>
              <a:gd name="connsiteX15" fmla="*/ 596881 w 770237"/>
              <a:gd name="connsiteY15" fmla="*/ 62763 h 459015"/>
              <a:gd name="connsiteX16" fmla="*/ 599428 w 770237"/>
              <a:gd name="connsiteY16" fmla="*/ 16915 h 459015"/>
              <a:gd name="connsiteX17" fmla="*/ 33977 w 770237"/>
              <a:gd name="connsiteY17" fmla="*/ 1633 h 459015"/>
              <a:gd name="connsiteX0" fmla="*/ 31758 w 768018"/>
              <a:gd name="connsiteY0" fmla="*/ 12170 h 469552"/>
              <a:gd name="connsiteX1" fmla="*/ 69964 w 768018"/>
              <a:gd name="connsiteY1" fmla="*/ 63111 h 469552"/>
              <a:gd name="connsiteX2" fmla="*/ 138735 w 768018"/>
              <a:gd name="connsiteY2" fmla="*/ 65658 h 469552"/>
              <a:gd name="connsiteX3" fmla="*/ 161659 w 768018"/>
              <a:gd name="connsiteY3" fmla="*/ 93676 h 469552"/>
              <a:gd name="connsiteX4" fmla="*/ 138735 w 768018"/>
              <a:gd name="connsiteY4" fmla="*/ 134430 h 469552"/>
              <a:gd name="connsiteX5" fmla="*/ 495326 w 768018"/>
              <a:gd name="connsiteY5" fmla="*/ 353478 h 469552"/>
              <a:gd name="connsiteX6" fmla="*/ 546268 w 768018"/>
              <a:gd name="connsiteY6" fmla="*/ 328007 h 469552"/>
              <a:gd name="connsiteX7" fmla="*/ 635415 w 768018"/>
              <a:gd name="connsiteY7" fmla="*/ 335648 h 469552"/>
              <a:gd name="connsiteX8" fmla="*/ 622680 w 768018"/>
              <a:gd name="connsiteY8" fmla="*/ 412061 h 469552"/>
              <a:gd name="connsiteX9" fmla="*/ 630321 w 768018"/>
              <a:gd name="connsiteY9" fmla="*/ 452814 h 469552"/>
              <a:gd name="connsiteX10" fmla="*/ 729657 w 768018"/>
              <a:gd name="connsiteY10" fmla="*/ 455361 h 469552"/>
              <a:gd name="connsiteX11" fmla="*/ 765316 w 768018"/>
              <a:gd name="connsiteY11" fmla="*/ 274519 h 469552"/>
              <a:gd name="connsiteX12" fmla="*/ 750034 w 768018"/>
              <a:gd name="connsiteY12" fmla="*/ 134430 h 469552"/>
              <a:gd name="connsiteX13" fmla="*/ 627774 w 768018"/>
              <a:gd name="connsiteY13" fmla="*/ 136977 h 469552"/>
              <a:gd name="connsiteX14" fmla="*/ 594662 w 768018"/>
              <a:gd name="connsiteY14" fmla="*/ 124241 h 469552"/>
              <a:gd name="connsiteX15" fmla="*/ 594662 w 768018"/>
              <a:gd name="connsiteY15" fmla="*/ 73300 h 469552"/>
              <a:gd name="connsiteX16" fmla="*/ 566644 w 768018"/>
              <a:gd name="connsiteY16" fmla="*/ 4529 h 469552"/>
              <a:gd name="connsiteX17" fmla="*/ 31758 w 768018"/>
              <a:gd name="connsiteY17" fmla="*/ 12170 h 469552"/>
              <a:gd name="connsiteX0" fmla="*/ 31758 w 768018"/>
              <a:gd name="connsiteY0" fmla="*/ 12170 h 469552"/>
              <a:gd name="connsiteX1" fmla="*/ 69964 w 768018"/>
              <a:gd name="connsiteY1" fmla="*/ 63111 h 469552"/>
              <a:gd name="connsiteX2" fmla="*/ 138735 w 768018"/>
              <a:gd name="connsiteY2" fmla="*/ 65658 h 469552"/>
              <a:gd name="connsiteX3" fmla="*/ 161659 w 768018"/>
              <a:gd name="connsiteY3" fmla="*/ 93676 h 469552"/>
              <a:gd name="connsiteX4" fmla="*/ 156565 w 768018"/>
              <a:gd name="connsiteY4" fmla="*/ 157353 h 469552"/>
              <a:gd name="connsiteX5" fmla="*/ 495326 w 768018"/>
              <a:gd name="connsiteY5" fmla="*/ 353478 h 469552"/>
              <a:gd name="connsiteX6" fmla="*/ 546268 w 768018"/>
              <a:gd name="connsiteY6" fmla="*/ 328007 h 469552"/>
              <a:gd name="connsiteX7" fmla="*/ 635415 w 768018"/>
              <a:gd name="connsiteY7" fmla="*/ 335648 h 469552"/>
              <a:gd name="connsiteX8" fmla="*/ 622680 w 768018"/>
              <a:gd name="connsiteY8" fmla="*/ 412061 h 469552"/>
              <a:gd name="connsiteX9" fmla="*/ 630321 w 768018"/>
              <a:gd name="connsiteY9" fmla="*/ 452814 h 469552"/>
              <a:gd name="connsiteX10" fmla="*/ 729657 w 768018"/>
              <a:gd name="connsiteY10" fmla="*/ 455361 h 469552"/>
              <a:gd name="connsiteX11" fmla="*/ 765316 w 768018"/>
              <a:gd name="connsiteY11" fmla="*/ 274519 h 469552"/>
              <a:gd name="connsiteX12" fmla="*/ 750034 w 768018"/>
              <a:gd name="connsiteY12" fmla="*/ 134430 h 469552"/>
              <a:gd name="connsiteX13" fmla="*/ 627774 w 768018"/>
              <a:gd name="connsiteY13" fmla="*/ 136977 h 469552"/>
              <a:gd name="connsiteX14" fmla="*/ 594662 w 768018"/>
              <a:gd name="connsiteY14" fmla="*/ 124241 h 469552"/>
              <a:gd name="connsiteX15" fmla="*/ 594662 w 768018"/>
              <a:gd name="connsiteY15" fmla="*/ 73300 h 469552"/>
              <a:gd name="connsiteX16" fmla="*/ 566644 w 768018"/>
              <a:gd name="connsiteY16" fmla="*/ 4529 h 469552"/>
              <a:gd name="connsiteX17" fmla="*/ 31758 w 768018"/>
              <a:gd name="connsiteY17" fmla="*/ 12170 h 469552"/>
              <a:gd name="connsiteX0" fmla="*/ 58833 w 795093"/>
              <a:gd name="connsiteY0" fmla="*/ 12170 h 469552"/>
              <a:gd name="connsiteX1" fmla="*/ 25721 w 795093"/>
              <a:gd name="connsiteY1" fmla="*/ 63111 h 469552"/>
              <a:gd name="connsiteX2" fmla="*/ 165810 w 795093"/>
              <a:gd name="connsiteY2" fmla="*/ 65658 h 469552"/>
              <a:gd name="connsiteX3" fmla="*/ 188734 w 795093"/>
              <a:gd name="connsiteY3" fmla="*/ 93676 h 469552"/>
              <a:gd name="connsiteX4" fmla="*/ 183640 w 795093"/>
              <a:gd name="connsiteY4" fmla="*/ 157353 h 469552"/>
              <a:gd name="connsiteX5" fmla="*/ 522401 w 795093"/>
              <a:gd name="connsiteY5" fmla="*/ 353478 h 469552"/>
              <a:gd name="connsiteX6" fmla="*/ 573343 w 795093"/>
              <a:gd name="connsiteY6" fmla="*/ 328007 h 469552"/>
              <a:gd name="connsiteX7" fmla="*/ 662490 w 795093"/>
              <a:gd name="connsiteY7" fmla="*/ 335648 h 469552"/>
              <a:gd name="connsiteX8" fmla="*/ 649755 w 795093"/>
              <a:gd name="connsiteY8" fmla="*/ 412061 h 469552"/>
              <a:gd name="connsiteX9" fmla="*/ 657396 w 795093"/>
              <a:gd name="connsiteY9" fmla="*/ 452814 h 469552"/>
              <a:gd name="connsiteX10" fmla="*/ 756732 w 795093"/>
              <a:gd name="connsiteY10" fmla="*/ 455361 h 469552"/>
              <a:gd name="connsiteX11" fmla="*/ 792391 w 795093"/>
              <a:gd name="connsiteY11" fmla="*/ 274519 h 469552"/>
              <a:gd name="connsiteX12" fmla="*/ 777109 w 795093"/>
              <a:gd name="connsiteY12" fmla="*/ 134430 h 469552"/>
              <a:gd name="connsiteX13" fmla="*/ 654849 w 795093"/>
              <a:gd name="connsiteY13" fmla="*/ 136977 h 469552"/>
              <a:gd name="connsiteX14" fmla="*/ 621737 w 795093"/>
              <a:gd name="connsiteY14" fmla="*/ 124241 h 469552"/>
              <a:gd name="connsiteX15" fmla="*/ 621737 w 795093"/>
              <a:gd name="connsiteY15" fmla="*/ 73300 h 469552"/>
              <a:gd name="connsiteX16" fmla="*/ 593719 w 795093"/>
              <a:gd name="connsiteY16" fmla="*/ 4529 h 469552"/>
              <a:gd name="connsiteX17" fmla="*/ 58833 w 795093"/>
              <a:gd name="connsiteY17" fmla="*/ 12170 h 469552"/>
              <a:gd name="connsiteX0" fmla="*/ 58833 w 795093"/>
              <a:gd name="connsiteY0" fmla="*/ 12170 h 469552"/>
              <a:gd name="connsiteX1" fmla="*/ 25721 w 795093"/>
              <a:gd name="connsiteY1" fmla="*/ 63111 h 469552"/>
              <a:gd name="connsiteX2" fmla="*/ 165810 w 795093"/>
              <a:gd name="connsiteY2" fmla="*/ 65658 h 469552"/>
              <a:gd name="connsiteX3" fmla="*/ 188734 w 795093"/>
              <a:gd name="connsiteY3" fmla="*/ 93676 h 469552"/>
              <a:gd name="connsiteX4" fmla="*/ 183640 w 795093"/>
              <a:gd name="connsiteY4" fmla="*/ 157353 h 469552"/>
              <a:gd name="connsiteX5" fmla="*/ 504571 w 795093"/>
              <a:gd name="connsiteY5" fmla="*/ 356025 h 469552"/>
              <a:gd name="connsiteX6" fmla="*/ 573343 w 795093"/>
              <a:gd name="connsiteY6" fmla="*/ 328007 h 469552"/>
              <a:gd name="connsiteX7" fmla="*/ 662490 w 795093"/>
              <a:gd name="connsiteY7" fmla="*/ 335648 h 469552"/>
              <a:gd name="connsiteX8" fmla="*/ 649755 w 795093"/>
              <a:gd name="connsiteY8" fmla="*/ 412061 h 469552"/>
              <a:gd name="connsiteX9" fmla="*/ 657396 w 795093"/>
              <a:gd name="connsiteY9" fmla="*/ 452814 h 469552"/>
              <a:gd name="connsiteX10" fmla="*/ 756732 w 795093"/>
              <a:gd name="connsiteY10" fmla="*/ 455361 h 469552"/>
              <a:gd name="connsiteX11" fmla="*/ 792391 w 795093"/>
              <a:gd name="connsiteY11" fmla="*/ 274519 h 469552"/>
              <a:gd name="connsiteX12" fmla="*/ 777109 w 795093"/>
              <a:gd name="connsiteY12" fmla="*/ 134430 h 469552"/>
              <a:gd name="connsiteX13" fmla="*/ 654849 w 795093"/>
              <a:gd name="connsiteY13" fmla="*/ 136977 h 469552"/>
              <a:gd name="connsiteX14" fmla="*/ 621737 w 795093"/>
              <a:gd name="connsiteY14" fmla="*/ 124241 h 469552"/>
              <a:gd name="connsiteX15" fmla="*/ 621737 w 795093"/>
              <a:gd name="connsiteY15" fmla="*/ 73300 h 469552"/>
              <a:gd name="connsiteX16" fmla="*/ 593719 w 795093"/>
              <a:gd name="connsiteY16" fmla="*/ 4529 h 469552"/>
              <a:gd name="connsiteX17" fmla="*/ 58833 w 795093"/>
              <a:gd name="connsiteY17" fmla="*/ 12170 h 469552"/>
              <a:gd name="connsiteX0" fmla="*/ 58833 w 795093"/>
              <a:gd name="connsiteY0" fmla="*/ 12170 h 470300"/>
              <a:gd name="connsiteX1" fmla="*/ 25721 w 795093"/>
              <a:gd name="connsiteY1" fmla="*/ 63111 h 470300"/>
              <a:gd name="connsiteX2" fmla="*/ 165810 w 795093"/>
              <a:gd name="connsiteY2" fmla="*/ 65658 h 470300"/>
              <a:gd name="connsiteX3" fmla="*/ 188734 w 795093"/>
              <a:gd name="connsiteY3" fmla="*/ 93676 h 470300"/>
              <a:gd name="connsiteX4" fmla="*/ 183640 w 795093"/>
              <a:gd name="connsiteY4" fmla="*/ 157353 h 470300"/>
              <a:gd name="connsiteX5" fmla="*/ 504571 w 795093"/>
              <a:gd name="connsiteY5" fmla="*/ 356025 h 470300"/>
              <a:gd name="connsiteX6" fmla="*/ 573343 w 795093"/>
              <a:gd name="connsiteY6" fmla="*/ 328007 h 470300"/>
              <a:gd name="connsiteX7" fmla="*/ 662490 w 795093"/>
              <a:gd name="connsiteY7" fmla="*/ 335648 h 470300"/>
              <a:gd name="connsiteX8" fmla="*/ 647207 w 795093"/>
              <a:gd name="connsiteY8" fmla="*/ 394231 h 470300"/>
              <a:gd name="connsiteX9" fmla="*/ 657396 w 795093"/>
              <a:gd name="connsiteY9" fmla="*/ 452814 h 470300"/>
              <a:gd name="connsiteX10" fmla="*/ 756732 w 795093"/>
              <a:gd name="connsiteY10" fmla="*/ 455361 h 470300"/>
              <a:gd name="connsiteX11" fmla="*/ 792391 w 795093"/>
              <a:gd name="connsiteY11" fmla="*/ 274519 h 470300"/>
              <a:gd name="connsiteX12" fmla="*/ 777109 w 795093"/>
              <a:gd name="connsiteY12" fmla="*/ 134430 h 470300"/>
              <a:gd name="connsiteX13" fmla="*/ 654849 w 795093"/>
              <a:gd name="connsiteY13" fmla="*/ 136977 h 470300"/>
              <a:gd name="connsiteX14" fmla="*/ 621737 w 795093"/>
              <a:gd name="connsiteY14" fmla="*/ 124241 h 470300"/>
              <a:gd name="connsiteX15" fmla="*/ 621737 w 795093"/>
              <a:gd name="connsiteY15" fmla="*/ 73300 h 470300"/>
              <a:gd name="connsiteX16" fmla="*/ 593719 w 795093"/>
              <a:gd name="connsiteY16" fmla="*/ 4529 h 470300"/>
              <a:gd name="connsiteX17" fmla="*/ 58833 w 795093"/>
              <a:gd name="connsiteY17" fmla="*/ 12170 h 470300"/>
              <a:gd name="connsiteX0" fmla="*/ 58833 w 795093"/>
              <a:gd name="connsiteY0" fmla="*/ 12170 h 470300"/>
              <a:gd name="connsiteX1" fmla="*/ 25721 w 795093"/>
              <a:gd name="connsiteY1" fmla="*/ 63111 h 470300"/>
              <a:gd name="connsiteX2" fmla="*/ 165810 w 795093"/>
              <a:gd name="connsiteY2" fmla="*/ 65658 h 470300"/>
              <a:gd name="connsiteX3" fmla="*/ 188734 w 795093"/>
              <a:gd name="connsiteY3" fmla="*/ 93676 h 470300"/>
              <a:gd name="connsiteX4" fmla="*/ 183640 w 795093"/>
              <a:gd name="connsiteY4" fmla="*/ 157353 h 470300"/>
              <a:gd name="connsiteX5" fmla="*/ 504571 w 795093"/>
              <a:gd name="connsiteY5" fmla="*/ 356025 h 470300"/>
              <a:gd name="connsiteX6" fmla="*/ 573343 w 795093"/>
              <a:gd name="connsiteY6" fmla="*/ 328007 h 470300"/>
              <a:gd name="connsiteX7" fmla="*/ 662490 w 795093"/>
              <a:gd name="connsiteY7" fmla="*/ 335648 h 470300"/>
              <a:gd name="connsiteX8" fmla="*/ 647207 w 795093"/>
              <a:gd name="connsiteY8" fmla="*/ 394231 h 470300"/>
              <a:gd name="connsiteX9" fmla="*/ 649755 w 795093"/>
              <a:gd name="connsiteY9" fmla="*/ 452814 h 470300"/>
              <a:gd name="connsiteX10" fmla="*/ 756732 w 795093"/>
              <a:gd name="connsiteY10" fmla="*/ 455361 h 470300"/>
              <a:gd name="connsiteX11" fmla="*/ 792391 w 795093"/>
              <a:gd name="connsiteY11" fmla="*/ 274519 h 470300"/>
              <a:gd name="connsiteX12" fmla="*/ 777109 w 795093"/>
              <a:gd name="connsiteY12" fmla="*/ 134430 h 470300"/>
              <a:gd name="connsiteX13" fmla="*/ 654849 w 795093"/>
              <a:gd name="connsiteY13" fmla="*/ 136977 h 470300"/>
              <a:gd name="connsiteX14" fmla="*/ 621737 w 795093"/>
              <a:gd name="connsiteY14" fmla="*/ 124241 h 470300"/>
              <a:gd name="connsiteX15" fmla="*/ 621737 w 795093"/>
              <a:gd name="connsiteY15" fmla="*/ 73300 h 470300"/>
              <a:gd name="connsiteX16" fmla="*/ 593719 w 795093"/>
              <a:gd name="connsiteY16" fmla="*/ 4529 h 470300"/>
              <a:gd name="connsiteX17" fmla="*/ 58833 w 795093"/>
              <a:gd name="connsiteY17" fmla="*/ 12170 h 47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95093" h="470300">
                <a:moveTo>
                  <a:pt x="58833" y="12170"/>
                </a:moveTo>
                <a:cubicBezTo>
                  <a:pt x="-35833" y="21934"/>
                  <a:pt x="7892" y="54196"/>
                  <a:pt x="25721" y="63111"/>
                </a:cubicBezTo>
                <a:cubicBezTo>
                  <a:pt x="43551" y="72026"/>
                  <a:pt x="138641" y="60564"/>
                  <a:pt x="165810" y="65658"/>
                </a:cubicBezTo>
                <a:cubicBezTo>
                  <a:pt x="192979" y="70752"/>
                  <a:pt x="185762" y="78394"/>
                  <a:pt x="188734" y="93676"/>
                </a:cubicBezTo>
                <a:cubicBezTo>
                  <a:pt x="191706" y="108958"/>
                  <a:pt x="131001" y="113628"/>
                  <a:pt x="183640" y="157353"/>
                </a:cubicBezTo>
                <a:cubicBezTo>
                  <a:pt x="236280" y="201078"/>
                  <a:pt x="439621" y="327583"/>
                  <a:pt x="504571" y="356025"/>
                </a:cubicBezTo>
                <a:cubicBezTo>
                  <a:pt x="569521" y="384467"/>
                  <a:pt x="547023" y="331403"/>
                  <a:pt x="573343" y="328007"/>
                </a:cubicBezTo>
                <a:cubicBezTo>
                  <a:pt x="599663" y="324611"/>
                  <a:pt x="650179" y="324611"/>
                  <a:pt x="662490" y="335648"/>
                </a:cubicBezTo>
                <a:cubicBezTo>
                  <a:pt x="674801" y="346685"/>
                  <a:pt x="649330" y="374703"/>
                  <a:pt x="647207" y="394231"/>
                </a:cubicBezTo>
                <a:cubicBezTo>
                  <a:pt x="645085" y="413759"/>
                  <a:pt x="631501" y="442626"/>
                  <a:pt x="649755" y="452814"/>
                </a:cubicBezTo>
                <a:cubicBezTo>
                  <a:pt x="668009" y="463002"/>
                  <a:pt x="732959" y="485077"/>
                  <a:pt x="756732" y="455361"/>
                </a:cubicBezTo>
                <a:cubicBezTo>
                  <a:pt x="780505" y="425645"/>
                  <a:pt x="788995" y="328007"/>
                  <a:pt x="792391" y="274519"/>
                </a:cubicBezTo>
                <a:cubicBezTo>
                  <a:pt x="795787" y="221031"/>
                  <a:pt x="800033" y="157354"/>
                  <a:pt x="777109" y="134430"/>
                </a:cubicBezTo>
                <a:cubicBezTo>
                  <a:pt x="754185" y="111506"/>
                  <a:pt x="680744" y="138675"/>
                  <a:pt x="654849" y="136977"/>
                </a:cubicBezTo>
                <a:cubicBezTo>
                  <a:pt x="628954" y="135279"/>
                  <a:pt x="627256" y="134854"/>
                  <a:pt x="621737" y="124241"/>
                </a:cubicBezTo>
                <a:cubicBezTo>
                  <a:pt x="616218" y="113628"/>
                  <a:pt x="621313" y="89431"/>
                  <a:pt x="621737" y="73300"/>
                </a:cubicBezTo>
                <a:cubicBezTo>
                  <a:pt x="622161" y="57169"/>
                  <a:pt x="688810" y="14293"/>
                  <a:pt x="593719" y="4529"/>
                </a:cubicBezTo>
                <a:cubicBezTo>
                  <a:pt x="498628" y="-5235"/>
                  <a:pt x="153499" y="2406"/>
                  <a:pt x="58833" y="121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4514213" y="2070147"/>
            <a:ext cx="3763" cy="140647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/>
          <p:cNvCxnSpPr/>
          <p:nvPr/>
        </p:nvCxnSpPr>
        <p:spPr>
          <a:xfrm flipH="1" flipV="1">
            <a:off x="3131840" y="1995686"/>
            <a:ext cx="1288482" cy="212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>
            <a:stCxn id="10" idx="15"/>
            <a:endCxn id="10" idx="4"/>
          </p:cNvCxnSpPr>
          <p:nvPr/>
        </p:nvCxnSpPr>
        <p:spPr>
          <a:xfrm flipH="1">
            <a:off x="3963249" y="2022378"/>
            <a:ext cx="438097" cy="84053"/>
          </a:xfrm>
          <a:prstGeom prst="straightConnector1">
            <a:avLst/>
          </a:prstGeom>
          <a:ln w="28575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met pijl 58"/>
          <p:cNvCxnSpPr/>
          <p:nvPr/>
        </p:nvCxnSpPr>
        <p:spPr>
          <a:xfrm flipH="1">
            <a:off x="4297363" y="2064404"/>
            <a:ext cx="171483" cy="281857"/>
          </a:xfrm>
          <a:prstGeom prst="straightConnector1">
            <a:avLst/>
          </a:prstGeom>
          <a:ln w="28575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/>
        </p:nvCxnSpPr>
        <p:spPr>
          <a:xfrm>
            <a:off x="3885244" y="2139702"/>
            <a:ext cx="412119" cy="206559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3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2" grpId="0"/>
      <p:bldP spid="9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5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6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brightnessContrast brigh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778" b="34074"/>
          <a:stretch/>
        </p:blipFill>
        <p:spPr>
          <a:xfrm>
            <a:off x="0" y="-26640"/>
            <a:ext cx="9144000" cy="5174296"/>
          </a:xfrm>
          <a:prstGeom prst="rect">
            <a:avLst/>
          </a:prstGeom>
        </p:spPr>
      </p:pic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30726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47821" name="Text Box 13"/>
          <p:cNvSpPr txBox="1">
            <a:spLocks noChangeArrowheads="1"/>
          </p:cNvSpPr>
          <p:nvPr/>
        </p:nvSpPr>
        <p:spPr bwMode="auto">
          <a:xfrm>
            <a:off x="194400" y="914400"/>
            <a:ext cx="806442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Only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non-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dominated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solutions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are relevant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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dominance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allows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</a:t>
            </a:r>
            <a:r>
              <a:rPr lang="nl-NL" sz="28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pruning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cat.-I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space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echthoek 3"/>
          <p:cNvSpPr/>
          <p:nvPr/>
        </p:nvSpPr>
        <p:spPr>
          <a:xfrm rot="5400000">
            <a:off x="6786790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http://www.morguefile.com/archive/display/50363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6911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Cat.-II –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space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dominance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646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5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6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brightnessContrast brigh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778" b="34074"/>
          <a:stretch/>
        </p:blipFill>
        <p:spPr>
          <a:xfrm>
            <a:off x="0" y="-26640"/>
            <a:ext cx="9144000" cy="5174296"/>
          </a:xfrm>
          <a:prstGeom prst="rect">
            <a:avLst/>
          </a:prstGeom>
        </p:spPr>
      </p:pic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30726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47821" name="Text Box 13"/>
          <p:cNvSpPr txBox="1">
            <a:spLocks noChangeArrowheads="1"/>
          </p:cNvSpPr>
          <p:nvPr/>
        </p:nvSpPr>
        <p:spPr bwMode="auto">
          <a:xfrm>
            <a:off x="194400" y="914400"/>
            <a:ext cx="806442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Only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non-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dominated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solutions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are relevant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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dominance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allows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</a:t>
            </a:r>
            <a:r>
              <a:rPr lang="nl-NL" sz="28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pruning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cat.-I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space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echthoek 3"/>
          <p:cNvSpPr/>
          <p:nvPr/>
        </p:nvSpPr>
        <p:spPr>
          <a:xfrm rot="5400000">
            <a:off x="6786790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http://www.morguefile.com/archive/display/50363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6911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Cat.-II –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space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dominance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563888" y="2359789"/>
            <a:ext cx="4166580" cy="1508105"/>
          </a:xfrm>
          <a:prstGeom prst="rect">
            <a:avLst/>
          </a:prstGeom>
          <a:blipFill dpi="0" rotWithShape="1">
            <a:blip r:embed="rId6">
              <a:alphaModFix amt="59000"/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does cat.-I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pruned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nl-N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860032" y="2151034"/>
            <a:ext cx="1449246" cy="4616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035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5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6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brightnessContrast brigh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778" b="34074"/>
          <a:stretch/>
        </p:blipFill>
        <p:spPr>
          <a:xfrm>
            <a:off x="0" y="-26640"/>
            <a:ext cx="9144000" cy="5174296"/>
          </a:xfrm>
          <a:prstGeom prst="rect">
            <a:avLst/>
          </a:prstGeom>
        </p:spPr>
      </p:pic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30726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47821" name="Text Box 13"/>
          <p:cNvSpPr txBox="1">
            <a:spLocks noChangeArrowheads="1"/>
          </p:cNvSpPr>
          <p:nvPr/>
        </p:nvSpPr>
        <p:spPr bwMode="auto">
          <a:xfrm>
            <a:off x="194400" y="914400"/>
            <a:ext cx="8064424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Only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non-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dominated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solutions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are relevant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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dominance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allows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</a:t>
            </a:r>
            <a:r>
              <a:rPr lang="nl-NL" sz="28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pruning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cat.-I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space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</a:p>
          <a:p>
            <a:pPr algn="l" eaLnBrk="1" hangingPunct="1">
              <a:buFontTx/>
              <a:buNone/>
            </a:pP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non-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dominated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solutions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smaller with more cat.-II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echthoek 3"/>
          <p:cNvSpPr/>
          <p:nvPr/>
        </p:nvSpPr>
        <p:spPr>
          <a:xfrm rot="5400000">
            <a:off x="6786790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http://www.morguefile.com/archive/display/50363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6911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Cat.-II –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space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dominance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002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2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5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6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brightnessContrast brigh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778" b="34074"/>
          <a:stretch/>
        </p:blipFill>
        <p:spPr>
          <a:xfrm>
            <a:off x="0" y="-26640"/>
            <a:ext cx="9144000" cy="5174296"/>
          </a:xfrm>
          <a:prstGeom prst="rect">
            <a:avLst/>
          </a:prstGeom>
        </p:spPr>
      </p:pic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30726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47821" name="Text Box 13"/>
          <p:cNvSpPr txBox="1">
            <a:spLocks noChangeArrowheads="1"/>
          </p:cNvSpPr>
          <p:nvPr/>
        </p:nvSpPr>
        <p:spPr bwMode="auto">
          <a:xfrm>
            <a:off x="194400" y="914400"/>
            <a:ext cx="8064424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Only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non-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dominated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solutions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are relevant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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dominance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allows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</a:t>
            </a:r>
            <a:r>
              <a:rPr lang="nl-NL" sz="28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pruning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cat.-I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1" charset="2"/>
              </a:rPr>
              <a:t>space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</a:p>
          <a:p>
            <a:pPr algn="l" eaLnBrk="1" hangingPunct="1">
              <a:buFontTx/>
              <a:buNone/>
            </a:pP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non-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dominated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solutions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smaller with more cat.-II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echthoek 3"/>
          <p:cNvSpPr/>
          <p:nvPr/>
        </p:nvSpPr>
        <p:spPr>
          <a:xfrm rot="5400000">
            <a:off x="6786790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http://www.morguefile.com/archive/display/50363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6911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Cat.-II –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space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dominance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563888" y="3151877"/>
            <a:ext cx="4166580" cy="1569660"/>
          </a:xfrm>
          <a:prstGeom prst="rect">
            <a:avLst/>
          </a:prstGeom>
          <a:blipFill dpi="0" rotWithShape="1">
            <a:blip r:embed="rId6">
              <a:alphaModFix amt="59000"/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we have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fewer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non-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dominated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more cat.-II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quantities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860032" y="2943122"/>
            <a:ext cx="1449246" cy="4616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920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2838</TotalTime>
  <Words>759</Words>
  <Application>Microsoft Office PowerPoint</Application>
  <PresentationFormat>Diavoorstelling (16:9)</PresentationFormat>
  <Paragraphs>141</Paragraphs>
  <Slides>19</Slides>
  <Notes>19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Office Theme</vt:lpstr>
      <vt:lpstr>A core Course on Modeling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TU/e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kees van overveld</cp:lastModifiedBy>
  <cp:revision>283</cp:revision>
  <dcterms:created xsi:type="dcterms:W3CDTF">2013-05-16T11:19:57Z</dcterms:created>
  <dcterms:modified xsi:type="dcterms:W3CDTF">2013-08-07T17:43:01Z</dcterms:modified>
</cp:coreProperties>
</file>